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22" r:id="rId4"/>
    <p:sldMasterId id="2147483892" r:id="rId5"/>
  </p:sldMasterIdLst>
  <p:notesMasterIdLst>
    <p:notesMasterId r:id="rId67"/>
  </p:notesMasterIdLst>
  <p:handoutMasterIdLst>
    <p:handoutMasterId r:id="rId68"/>
  </p:handoutMasterIdLst>
  <p:sldIdLst>
    <p:sldId id="2080107426" r:id="rId6"/>
    <p:sldId id="328" r:id="rId7"/>
    <p:sldId id="2142532109" r:id="rId8"/>
    <p:sldId id="2142532110" r:id="rId9"/>
    <p:sldId id="574" r:id="rId10"/>
    <p:sldId id="590" r:id="rId11"/>
    <p:sldId id="593" r:id="rId12"/>
    <p:sldId id="2142532137" r:id="rId13"/>
    <p:sldId id="2142532138" r:id="rId14"/>
    <p:sldId id="2142532107" r:id="rId15"/>
    <p:sldId id="1800" r:id="rId16"/>
    <p:sldId id="1803" r:id="rId17"/>
    <p:sldId id="348" r:id="rId18"/>
    <p:sldId id="345" r:id="rId19"/>
    <p:sldId id="587" r:id="rId20"/>
    <p:sldId id="319" r:id="rId21"/>
    <p:sldId id="9132" r:id="rId22"/>
    <p:sldId id="9136" r:id="rId23"/>
    <p:sldId id="2142532101" r:id="rId24"/>
    <p:sldId id="2142532121" r:id="rId25"/>
    <p:sldId id="2142532120" r:id="rId26"/>
    <p:sldId id="2142532139" r:id="rId27"/>
    <p:sldId id="2142532122" r:id="rId28"/>
    <p:sldId id="2142532129" r:id="rId29"/>
    <p:sldId id="2142532154" r:id="rId30"/>
    <p:sldId id="2142532123" r:id="rId31"/>
    <p:sldId id="591" r:id="rId32"/>
    <p:sldId id="2142532151" r:id="rId33"/>
    <p:sldId id="2142532155" r:id="rId34"/>
    <p:sldId id="576" r:id="rId35"/>
    <p:sldId id="9138" r:id="rId36"/>
    <p:sldId id="2142532124" r:id="rId37"/>
    <p:sldId id="9126" r:id="rId38"/>
    <p:sldId id="2142532153" r:id="rId39"/>
    <p:sldId id="2142532089" r:id="rId40"/>
    <p:sldId id="9133" r:id="rId41"/>
    <p:sldId id="2142532095" r:id="rId42"/>
    <p:sldId id="2142532117" r:id="rId43"/>
    <p:sldId id="2142532127" r:id="rId44"/>
    <p:sldId id="2142532149" r:id="rId45"/>
    <p:sldId id="2142532118" r:id="rId46"/>
    <p:sldId id="2142532136" r:id="rId47"/>
    <p:sldId id="9140" r:id="rId48"/>
    <p:sldId id="1805" r:id="rId49"/>
    <p:sldId id="1699" r:id="rId50"/>
    <p:sldId id="344" r:id="rId51"/>
    <p:sldId id="1806" r:id="rId52"/>
    <p:sldId id="2142532097" r:id="rId53"/>
    <p:sldId id="2142532143" r:id="rId54"/>
    <p:sldId id="257" r:id="rId55"/>
    <p:sldId id="2142532152" r:id="rId56"/>
    <p:sldId id="2142532146" r:id="rId57"/>
    <p:sldId id="2142532147" r:id="rId58"/>
    <p:sldId id="2142532096" r:id="rId59"/>
    <p:sldId id="2142532156" r:id="rId60"/>
    <p:sldId id="361" r:id="rId61"/>
    <p:sldId id="2142532145" r:id="rId62"/>
    <p:sldId id="625" r:id="rId63"/>
    <p:sldId id="2142532157" r:id="rId64"/>
    <p:sldId id="2142532158" r:id="rId65"/>
    <p:sldId id="311" r:id="rId66"/>
  </p:sldIdLst>
  <p:sldSz cx="1219835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92" userDrawn="1">
          <p15:clr>
            <a:srgbClr val="A4A3A4"/>
          </p15:clr>
        </p15:guide>
        <p15:guide id="5" pos="386" userDrawn="1">
          <p15:clr>
            <a:srgbClr val="A4A3A4"/>
          </p15:clr>
        </p15:guide>
        <p15:guide id="6" pos="7302" userDrawn="1">
          <p15:clr>
            <a:srgbClr val="A4A3A4"/>
          </p15:clr>
        </p15:guide>
        <p15:guide id="9" orient="horz" pos="4198" userDrawn="1">
          <p15:clr>
            <a:srgbClr val="A4A3A4"/>
          </p15:clr>
        </p15:guide>
        <p15:guide id="10" orient="horz" pos="3888" userDrawn="1">
          <p15:clr>
            <a:srgbClr val="A4A3A4"/>
          </p15:clr>
        </p15:guide>
        <p15:guide id="11" orient="horz" pos="7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C4C4CD"/>
    <a:srgbClr val="747480"/>
    <a:srgbClr val="FFFFFF"/>
    <a:srgbClr val="F6F6FA"/>
    <a:srgbClr val="2E2E38"/>
    <a:srgbClr val="808080"/>
    <a:srgbClr val="000000"/>
    <a:srgbClr val="FF9A9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101A50-4261-48FB-B4EE-30952387BEEC}" v="5" dt="2023-02-21T18:39:26.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6395" autoAdjust="0"/>
  </p:normalViewPr>
  <p:slideViewPr>
    <p:cSldViewPr snapToGrid="0" snapToObjects="1" showGuides="1">
      <p:cViewPr varScale="1">
        <p:scale>
          <a:sx n="72" d="100"/>
          <a:sy n="72" d="100"/>
        </p:scale>
        <p:origin x="360" y="56"/>
      </p:cViewPr>
      <p:guideLst>
        <p:guide orient="horz" pos="192"/>
        <p:guide pos="386"/>
        <p:guide pos="7302"/>
        <p:guide orient="horz" pos="4198"/>
        <p:guide orient="horz" pos="3888"/>
        <p:guide orient="horz" pos="720"/>
      </p:guideLst>
    </p:cSldViewPr>
  </p:slideViewPr>
  <p:outlineViewPr>
    <p:cViewPr>
      <p:scale>
        <a:sx n="33" d="100"/>
        <a:sy n="33" d="100"/>
      </p:scale>
      <p:origin x="0" y="-7090"/>
    </p:cViewPr>
  </p:outlineViewPr>
  <p:notesTextViewPr>
    <p:cViewPr>
      <p:scale>
        <a:sx n="75" d="100"/>
        <a:sy n="75" d="100"/>
      </p:scale>
      <p:origin x="0" y="0"/>
    </p:cViewPr>
  </p:notesTextViewPr>
  <p:sorterViewPr>
    <p:cViewPr>
      <p:scale>
        <a:sx n="50" d="100"/>
        <a:sy n="50" d="100"/>
      </p:scale>
      <p:origin x="0" y="0"/>
    </p:cViewPr>
  </p:sorterViewPr>
  <p:notesViewPr>
    <p:cSldViewPr snapToGrid="0" snapToObjects="1" showGuides="1">
      <p:cViewPr varScale="1">
        <p:scale>
          <a:sx n="70" d="100"/>
          <a:sy n="70" d="100"/>
        </p:scale>
        <p:origin x="3348" y="66"/>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6663" tIns="48332" rIns="96663" bIns="48332"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023093" y="0"/>
            <a:ext cx="3077739" cy="511731"/>
          </a:xfrm>
          <a:prstGeom prst="rect">
            <a:avLst/>
          </a:prstGeom>
        </p:spPr>
        <p:txBody>
          <a:bodyPr vert="horz" lIns="96663" tIns="48332" rIns="96663" bIns="48332" rtlCol="0"/>
          <a:lstStyle>
            <a:lvl1pPr algn="r">
              <a:defRPr sz="1300"/>
            </a:lvl1pPr>
          </a:lstStyle>
          <a:p>
            <a:fld id="{75A85089-C692-4DEA-AC49-04CF34D4FE14}" type="datetimeFigureOut">
              <a:rPr lang="en-GB" smtClean="0">
                <a:latin typeface="Arial" pitchFamily="34" charset="0"/>
              </a:rPr>
              <a:pPr/>
              <a:t>09/03/2023</a:t>
            </a:fld>
            <a:endParaRPr lang="en-GB" dirty="0">
              <a:latin typeface="Arial" pitchFamily="34" charset="0"/>
            </a:endParaRPr>
          </a:p>
        </p:txBody>
      </p:sp>
      <p:sp>
        <p:nvSpPr>
          <p:cNvPr id="4" name="Footer Placeholder 3"/>
          <p:cNvSpPr>
            <a:spLocks noGrp="1"/>
          </p:cNvSpPr>
          <p:nvPr>
            <p:ph type="ftr" sz="quarter" idx="2"/>
          </p:nvPr>
        </p:nvSpPr>
        <p:spPr>
          <a:xfrm>
            <a:off x="0" y="9721105"/>
            <a:ext cx="3077739" cy="511731"/>
          </a:xfrm>
          <a:prstGeom prst="rect">
            <a:avLst/>
          </a:prstGeom>
        </p:spPr>
        <p:txBody>
          <a:bodyPr vert="horz" lIns="96663" tIns="48332" rIns="96663" bIns="48332"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023093" y="9721105"/>
            <a:ext cx="3077739" cy="511731"/>
          </a:xfrm>
          <a:prstGeom prst="rect">
            <a:avLst/>
          </a:prstGeom>
        </p:spPr>
        <p:txBody>
          <a:bodyPr vert="horz" lIns="96663" tIns="48332" rIns="96663" bIns="48332"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6663" tIns="48332" rIns="96663" bIns="48332"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023093" y="0"/>
            <a:ext cx="3077739" cy="511731"/>
          </a:xfrm>
          <a:prstGeom prst="rect">
            <a:avLst/>
          </a:prstGeom>
        </p:spPr>
        <p:txBody>
          <a:bodyPr vert="horz" lIns="96663" tIns="48332" rIns="96663" bIns="48332" rtlCol="0"/>
          <a:lstStyle>
            <a:lvl1pPr algn="r">
              <a:defRPr sz="1300">
                <a:latin typeface="Arial" pitchFamily="34" charset="0"/>
              </a:defRPr>
            </a:lvl1pPr>
          </a:lstStyle>
          <a:p>
            <a:fld id="{8045EBA9-A28D-4849-BFEA-AA04F6A21B63}" type="datetimeFigureOut">
              <a:rPr lang="en-GB" smtClean="0"/>
              <a:pPr/>
              <a:t>09/03/2023</a:t>
            </a:fld>
            <a:endParaRPr lang="en-GB" dirty="0"/>
          </a:p>
        </p:txBody>
      </p:sp>
      <p:sp>
        <p:nvSpPr>
          <p:cNvPr id="4" name="Slide Image Placeholder 3"/>
          <p:cNvSpPr>
            <a:spLocks noGrp="1" noRot="1" noChangeAspect="1"/>
          </p:cNvSpPr>
          <p:nvPr>
            <p:ph type="sldImg" idx="2"/>
          </p:nvPr>
        </p:nvSpPr>
        <p:spPr>
          <a:xfrm>
            <a:off x="138113" y="766763"/>
            <a:ext cx="6826250" cy="3838575"/>
          </a:xfrm>
          <a:prstGeom prst="rect">
            <a:avLst/>
          </a:prstGeom>
          <a:noFill/>
          <a:ln w="12700">
            <a:solidFill>
              <a:prstClr val="black"/>
            </a:solidFill>
          </a:ln>
        </p:spPr>
        <p:txBody>
          <a:bodyPr vert="horz" lIns="96663" tIns="48332" rIns="96663" bIns="48332" rtlCol="0" anchor="ctr"/>
          <a:lstStyle/>
          <a:p>
            <a:endParaRPr lang="en-GB" dirty="0"/>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6663" tIns="48332" rIns="96663" bIns="4833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5"/>
            <a:ext cx="3077739" cy="511731"/>
          </a:xfrm>
          <a:prstGeom prst="rect">
            <a:avLst/>
          </a:prstGeom>
        </p:spPr>
        <p:txBody>
          <a:bodyPr vert="horz" lIns="96663" tIns="48332" rIns="96663" bIns="48332"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023093" y="9721105"/>
            <a:ext cx="3077739" cy="511731"/>
          </a:xfrm>
          <a:prstGeom prst="rect">
            <a:avLst/>
          </a:prstGeom>
        </p:spPr>
        <p:txBody>
          <a:bodyPr vert="horz" lIns="96663" tIns="48332" rIns="96663" bIns="48332"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0</a:t>
            </a:fld>
            <a:endParaRPr lang="en-GB" dirty="0"/>
          </a:p>
        </p:txBody>
      </p:sp>
    </p:spTree>
    <p:extLst>
      <p:ext uri="{BB962C8B-B14F-4D97-AF65-F5344CB8AC3E}">
        <p14:creationId xmlns:p14="http://schemas.microsoft.com/office/powerpoint/2010/main" val="368105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3225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FY 2020 the IRS TE/GE completed 508 data driven examinations — this year it is up to 1,035 as noted in the slide.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3141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FY 2020 the IRS TE/GE completed 1,358 referrals, claims and other casework examinations — this year it is up to 1,684 as noted in the slide.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320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6027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130300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5"/>
          </p:nvPr>
        </p:nvSpPr>
        <p:spPr/>
        <p:txBody>
          <a:bodyPr/>
          <a:lstStyle/>
          <a:p>
            <a:fld id="{5B43D19E-BFDB-4C92-8EDD-32EDDA8F41DF}" type="slidenum">
              <a:rPr lang="en-GB" smtClean="0"/>
              <a:pPr/>
              <a:t>18</a:t>
            </a:fld>
            <a:endParaRPr lang="en-GB" dirty="0"/>
          </a:p>
        </p:txBody>
      </p:sp>
    </p:spTree>
    <p:extLst>
      <p:ext uri="{BB962C8B-B14F-4D97-AF65-F5344CB8AC3E}">
        <p14:creationId xmlns:p14="http://schemas.microsoft.com/office/powerpoint/2010/main" val="4206517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19</a:t>
            </a:fld>
            <a:endParaRPr lang="en-GB" dirty="0"/>
          </a:p>
        </p:txBody>
      </p:sp>
    </p:spTree>
    <p:extLst>
      <p:ext uri="{BB962C8B-B14F-4D97-AF65-F5344CB8AC3E}">
        <p14:creationId xmlns:p14="http://schemas.microsoft.com/office/powerpoint/2010/main" val="143840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Vocally communicate client examples when discussing this slide </a:t>
            </a:r>
          </a:p>
        </p:txBody>
      </p:sp>
      <p:sp>
        <p:nvSpPr>
          <p:cNvPr id="4" name="Slide Number Placeholder 3"/>
          <p:cNvSpPr>
            <a:spLocks noGrp="1"/>
          </p:cNvSpPr>
          <p:nvPr>
            <p:ph type="sldNum" sz="quarter" idx="5"/>
          </p:nvPr>
        </p:nvSpPr>
        <p:spPr/>
        <p:txBody>
          <a:bodyPr/>
          <a:lstStyle/>
          <a:p>
            <a:fld id="{5B43D19E-BFDB-4C92-8EDD-32EDDA8F41DF}" type="slidenum">
              <a:rPr lang="en-GB" smtClean="0"/>
              <a:pPr/>
              <a:t>21</a:t>
            </a:fld>
            <a:endParaRPr lang="en-GB" dirty="0"/>
          </a:p>
        </p:txBody>
      </p:sp>
    </p:spTree>
    <p:extLst>
      <p:ext uri="{BB962C8B-B14F-4D97-AF65-F5344CB8AC3E}">
        <p14:creationId xmlns:p14="http://schemas.microsoft.com/office/powerpoint/2010/main" val="137042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24</a:t>
            </a:fld>
            <a:endParaRPr lang="en-GB" dirty="0"/>
          </a:p>
        </p:txBody>
      </p:sp>
    </p:spTree>
    <p:extLst>
      <p:ext uri="{BB962C8B-B14F-4D97-AF65-F5344CB8AC3E}">
        <p14:creationId xmlns:p14="http://schemas.microsoft.com/office/powerpoint/2010/main" val="47550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25</a:t>
            </a:fld>
            <a:endParaRPr lang="en-GB" dirty="0"/>
          </a:p>
        </p:txBody>
      </p:sp>
    </p:spTree>
    <p:extLst>
      <p:ext uri="{BB962C8B-B14F-4D97-AF65-F5344CB8AC3E}">
        <p14:creationId xmlns:p14="http://schemas.microsoft.com/office/powerpoint/2010/main" val="304093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r>
              <a:rPr lang="en-GB" dirty="0"/>
              <a:t>17/03/2016</a:t>
            </a:r>
          </a:p>
        </p:txBody>
      </p:sp>
    </p:spTree>
    <p:extLst>
      <p:ext uri="{BB962C8B-B14F-4D97-AF65-F5344CB8AC3E}">
        <p14:creationId xmlns:p14="http://schemas.microsoft.com/office/powerpoint/2010/main" val="271205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26</a:t>
            </a:fld>
            <a:endParaRPr lang="en-GB" dirty="0"/>
          </a:p>
        </p:txBody>
      </p:sp>
    </p:spTree>
    <p:extLst>
      <p:ext uri="{BB962C8B-B14F-4D97-AF65-F5344CB8AC3E}">
        <p14:creationId xmlns:p14="http://schemas.microsoft.com/office/powerpoint/2010/main" val="3579507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5"/>
          </p:nvPr>
        </p:nvSpPr>
        <p:spPr/>
        <p:txBody>
          <a:bodyPr/>
          <a:lstStyle/>
          <a:p>
            <a:fld id="{5B43D19E-BFDB-4C92-8EDD-32EDDA8F41DF}" type="slidenum">
              <a:rPr lang="en-GB" smtClean="0"/>
              <a:pPr/>
              <a:t>29</a:t>
            </a:fld>
            <a:endParaRPr lang="en-GB" dirty="0"/>
          </a:p>
        </p:txBody>
      </p:sp>
    </p:spTree>
    <p:extLst>
      <p:ext uri="{BB962C8B-B14F-4D97-AF65-F5344CB8AC3E}">
        <p14:creationId xmlns:p14="http://schemas.microsoft.com/office/powerpoint/2010/main" val="183894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1958747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organization is eligible to submit the 990N or 990ez and chooses to file the Form 990, it must file a complete return. (with all schedules)</a:t>
            </a:r>
          </a:p>
          <a:p>
            <a:endParaRPr lang="en-US" dirty="0"/>
          </a:p>
          <a:p>
            <a:r>
              <a:rPr lang="en-US" sz="1200" b="0" i="0" u="none" strike="noStrike" kern="1200" baseline="0" dirty="0">
                <a:solidFill>
                  <a:schemeClr val="tx1"/>
                </a:solidFill>
                <a:latin typeface="Arial" pitchFamily="34" charset="0"/>
                <a:ea typeface="+mn-ea"/>
                <a:cs typeface="+mn-cs"/>
              </a:rPr>
              <a:t>Gross receipts are the total amounts the organization received from all sources during its tax year, without subtracting any costs or expenses.</a:t>
            </a:r>
            <a:endParaRPr lang="en-US" dirty="0"/>
          </a:p>
          <a:p>
            <a:endParaRPr lang="en-US" dirty="0"/>
          </a:p>
        </p:txBody>
      </p:sp>
      <p:sp>
        <p:nvSpPr>
          <p:cNvPr id="4" name="Date Placeholder 3"/>
          <p:cNvSpPr>
            <a:spLocks noGrp="1"/>
          </p:cNvSpPr>
          <p:nvPr>
            <p:ph type="dt" idx="10"/>
          </p:nvPr>
        </p:nvSpPr>
        <p:spPr/>
        <p:txBody>
          <a:bodyPr/>
          <a:lstStyle/>
          <a:p>
            <a:r>
              <a:rPr lang="en-GB" dirty="0"/>
              <a:t>17/03/2016</a:t>
            </a:r>
          </a:p>
        </p:txBody>
      </p:sp>
      <p:sp>
        <p:nvSpPr>
          <p:cNvPr id="5" name="Slide Number Placeholder 4"/>
          <p:cNvSpPr>
            <a:spLocks noGrp="1"/>
          </p:cNvSpPr>
          <p:nvPr>
            <p:ph type="sldNum" sz="quarter" idx="11"/>
          </p:nvPr>
        </p:nvSpPr>
        <p:spPr/>
        <p:txBody>
          <a:bodyPr/>
          <a:lstStyle/>
          <a:p>
            <a:fld id="{5B43D19E-BFDB-4C92-8EDD-32EDDA8F41DF}" type="slidenum">
              <a:rPr lang="en-GB" smtClean="0"/>
              <a:pPr/>
              <a:t>31</a:t>
            </a:fld>
            <a:endParaRPr lang="en-GB" dirty="0"/>
          </a:p>
        </p:txBody>
      </p:sp>
    </p:spTree>
    <p:extLst>
      <p:ext uri="{BB962C8B-B14F-4D97-AF65-F5344CB8AC3E}">
        <p14:creationId xmlns:p14="http://schemas.microsoft.com/office/powerpoint/2010/main" val="1441728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32</a:t>
            </a:fld>
            <a:endParaRPr lang="en-GB" dirty="0"/>
          </a:p>
        </p:txBody>
      </p:sp>
    </p:spTree>
    <p:extLst>
      <p:ext uri="{BB962C8B-B14F-4D97-AF65-F5344CB8AC3E}">
        <p14:creationId xmlns:p14="http://schemas.microsoft.com/office/powerpoint/2010/main" val="3812766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 from 2020 to 2022, discuss purpose of sch A and operations. </a:t>
            </a:r>
          </a:p>
        </p:txBody>
      </p:sp>
      <p:sp>
        <p:nvSpPr>
          <p:cNvPr id="4" name="Slide Number Placeholder 3"/>
          <p:cNvSpPr>
            <a:spLocks noGrp="1"/>
          </p:cNvSpPr>
          <p:nvPr>
            <p:ph type="sldNum" sz="quarter" idx="5"/>
          </p:nvPr>
        </p:nvSpPr>
        <p:spPr/>
        <p:txBody>
          <a:bodyPr/>
          <a:lstStyle/>
          <a:p>
            <a:fld id="{5B43D19E-BFDB-4C92-8EDD-32EDDA8F41DF}" type="slidenum">
              <a:rPr lang="en-GB" smtClean="0"/>
              <a:pPr/>
              <a:t>35</a:t>
            </a:fld>
            <a:endParaRPr lang="en-GB" dirty="0"/>
          </a:p>
        </p:txBody>
      </p:sp>
    </p:spTree>
    <p:extLst>
      <p:ext uri="{BB962C8B-B14F-4D97-AF65-F5344CB8AC3E}">
        <p14:creationId xmlns:p14="http://schemas.microsoft.com/office/powerpoint/2010/main" val="415770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5"/>
          </p:nvPr>
        </p:nvSpPr>
        <p:spPr/>
        <p:txBody>
          <a:bodyPr/>
          <a:lstStyle/>
          <a:p>
            <a:fld id="{5B43D19E-BFDB-4C92-8EDD-32EDDA8F41DF}" type="slidenum">
              <a:rPr lang="en-GB" smtClean="0"/>
              <a:pPr/>
              <a:t>36</a:t>
            </a:fld>
            <a:endParaRPr lang="en-GB" dirty="0"/>
          </a:p>
        </p:txBody>
      </p:sp>
    </p:spTree>
    <p:extLst>
      <p:ext uri="{BB962C8B-B14F-4D97-AF65-F5344CB8AC3E}">
        <p14:creationId xmlns:p14="http://schemas.microsoft.com/office/powerpoint/2010/main" val="951780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37</a:t>
            </a:fld>
            <a:endParaRPr lang="en-GB" dirty="0"/>
          </a:p>
        </p:txBody>
      </p:sp>
    </p:spTree>
    <p:extLst>
      <p:ext uri="{BB962C8B-B14F-4D97-AF65-F5344CB8AC3E}">
        <p14:creationId xmlns:p14="http://schemas.microsoft.com/office/powerpoint/2010/main" val="4122809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 applicable tax-exempt organization (ATEO) and its related organizations (similar to Form 990 definition of “related organization”) are liable for a 21% excise tax on: </a:t>
            </a:r>
          </a:p>
          <a:p>
            <a:pPr marL="548640" marR="0" lvl="3"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Remuneration over $1m in a calendar year (2018 and forward) paid to a “covered employee” </a:t>
            </a:r>
          </a:p>
          <a:p>
            <a:pPr marL="548640" marR="0" lvl="3"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 “excess parachute payment” (for involuntary severance) that exceeds three times the five-year average base pay generally </a:t>
            </a:r>
            <a:endParaRPr kumimoji="0" lang="en-US" sz="1600" b="0" i="0" u="none" strike="dbl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 ATEO’s covered employees are its five highest-compensated employees (aggregating compensation from related organizations) for each calendar year 2017 and forward. </a:t>
            </a: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Section 4960 excise tax liability is shared pro rata among the ATEO and its related organizations.</a:t>
            </a: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Those on an ATEO’s list of “covered employees” remain on its list even after leaving the ATEO’s employment. </a:t>
            </a: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“Remuneration,” for purposes of calculating both the top five highest-compensated employees each year and the amounts subject to the Section 4960 excise tax, is defined similarly but not identical to Form 990 “compensation.”</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38</a:t>
            </a:fld>
            <a:endParaRPr lang="en-GB" dirty="0"/>
          </a:p>
        </p:txBody>
      </p:sp>
    </p:spTree>
    <p:extLst>
      <p:ext uri="{BB962C8B-B14F-4D97-AF65-F5344CB8AC3E}">
        <p14:creationId xmlns:p14="http://schemas.microsoft.com/office/powerpoint/2010/main" val="119837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 applicable tax-exempt organization (ATEO) and its related organizations (similar to Form 990 definition of “related organization”) are liable for a 21% excise tax on: </a:t>
            </a:r>
          </a:p>
          <a:p>
            <a:pPr marL="548640" marR="0" lvl="3"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Remuneration over $1m in a calendar year (2018 and forward) paid to a “covered employee” </a:t>
            </a:r>
          </a:p>
          <a:p>
            <a:pPr marL="548640" marR="0" lvl="3"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 “excess parachute payment” (for involuntary severance) that exceeds three times the five-year average base pay generally </a:t>
            </a:r>
            <a:endParaRPr kumimoji="0" lang="en-US" sz="1600" b="0" i="0" u="none" strike="dbl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An ATEO’s covered employees are its five highest-compensated employees (aggregating compensation from related organizations) for each calendar year 2017 and forward. </a:t>
            </a: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The Section 4960 excise tax liability is shared pro rata among the ATEO and its related organizations.</a:t>
            </a: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Those on an ATEO’s list of “covered employees” remain on its list even after leaving the ATEO’s employment. </a:t>
            </a:r>
          </a:p>
          <a:p>
            <a:pPr marL="274320" marR="0" lvl="1" indent="-228600" algn="l" defTabSz="914400" rtl="0" eaLnBrk="1" fontAlgn="auto" latinLnBrk="0" hangingPunct="1">
              <a:lnSpc>
                <a:spcPct val="90000"/>
              </a:lnSpc>
              <a:spcBef>
                <a:spcPts val="400"/>
              </a:spcBef>
              <a:spcAft>
                <a:spcPts val="4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“Remuneration,” for purposes of calculating both the top five highest-compensated employees each year and the amounts subject to the Section 4960 excise tax, is defined similarly but not identical to Form 990 “compensation.”</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39</a:t>
            </a:fld>
            <a:endParaRPr lang="en-GB" dirty="0"/>
          </a:p>
        </p:txBody>
      </p:sp>
    </p:spTree>
    <p:extLst>
      <p:ext uri="{BB962C8B-B14F-4D97-AF65-F5344CB8AC3E}">
        <p14:creationId xmlns:p14="http://schemas.microsoft.com/office/powerpoint/2010/main" val="310863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759782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40</a:t>
            </a:fld>
            <a:endParaRPr lang="en-GB" dirty="0"/>
          </a:p>
        </p:txBody>
      </p:sp>
    </p:spTree>
    <p:extLst>
      <p:ext uri="{BB962C8B-B14F-4D97-AF65-F5344CB8AC3E}">
        <p14:creationId xmlns:p14="http://schemas.microsoft.com/office/powerpoint/2010/main" val="2253123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a:t>
            </a:r>
          </a:p>
        </p:txBody>
      </p:sp>
      <p:sp>
        <p:nvSpPr>
          <p:cNvPr id="4" name="Slide Number Placeholder 3"/>
          <p:cNvSpPr>
            <a:spLocks noGrp="1"/>
          </p:cNvSpPr>
          <p:nvPr>
            <p:ph type="sldNum" sz="quarter" idx="5"/>
          </p:nvPr>
        </p:nvSpPr>
        <p:spPr/>
        <p:txBody>
          <a:bodyPr/>
          <a:lstStyle/>
          <a:p>
            <a:fld id="{5B43D19E-BFDB-4C92-8EDD-32EDDA8F41DF}" type="slidenum">
              <a:rPr lang="en-GB" smtClean="0"/>
              <a:pPr/>
              <a:t>41</a:t>
            </a:fld>
            <a:endParaRPr lang="en-GB" dirty="0"/>
          </a:p>
        </p:txBody>
      </p:sp>
    </p:spTree>
    <p:extLst>
      <p:ext uri="{BB962C8B-B14F-4D97-AF65-F5344CB8AC3E}">
        <p14:creationId xmlns:p14="http://schemas.microsoft.com/office/powerpoint/2010/main" val="3742687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42</a:t>
            </a:fld>
            <a:endParaRPr lang="en-GB" dirty="0"/>
          </a:p>
        </p:txBody>
      </p:sp>
    </p:spTree>
    <p:extLst>
      <p:ext uri="{BB962C8B-B14F-4D97-AF65-F5344CB8AC3E}">
        <p14:creationId xmlns:p14="http://schemas.microsoft.com/office/powerpoint/2010/main" val="3317718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46</a:t>
            </a:fld>
            <a:endParaRPr lang="en-GB" dirty="0"/>
          </a:p>
        </p:txBody>
      </p:sp>
    </p:spTree>
    <p:extLst>
      <p:ext uri="{BB962C8B-B14F-4D97-AF65-F5344CB8AC3E}">
        <p14:creationId xmlns:p14="http://schemas.microsoft.com/office/powerpoint/2010/main" val="668321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48</a:t>
            </a:fld>
            <a:endParaRPr lang="en-GB" dirty="0"/>
          </a:p>
        </p:txBody>
      </p:sp>
    </p:spTree>
    <p:extLst>
      <p:ext uri="{BB962C8B-B14F-4D97-AF65-F5344CB8AC3E}">
        <p14:creationId xmlns:p14="http://schemas.microsoft.com/office/powerpoint/2010/main" val="863273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Requires organization to provide necessary information about its public charity status, to prove that it should not be deemed a private foundation.</a:t>
            </a:r>
          </a:p>
        </p:txBody>
      </p:sp>
      <p:sp>
        <p:nvSpPr>
          <p:cNvPr id="4" name="Slide Number Placeholder 3"/>
          <p:cNvSpPr>
            <a:spLocks noGrp="1"/>
          </p:cNvSpPr>
          <p:nvPr>
            <p:ph type="sldNum" sz="quarter" idx="10"/>
          </p:nvPr>
        </p:nvSpPr>
        <p:spPr/>
        <p:txBody>
          <a:bodyPr/>
          <a:lstStyle/>
          <a:p>
            <a:fld id="{5B43D19E-BFDB-4C92-8EDD-32EDDA8F41DF}" type="slidenum">
              <a:rPr lang="en-GB" smtClean="0"/>
              <a:pPr/>
              <a:t>49</a:t>
            </a:fld>
            <a:endParaRPr lang="en-GB" dirty="0"/>
          </a:p>
        </p:txBody>
      </p:sp>
    </p:spTree>
    <p:extLst>
      <p:ext uri="{BB962C8B-B14F-4D97-AF65-F5344CB8AC3E}">
        <p14:creationId xmlns:p14="http://schemas.microsoft.com/office/powerpoint/2010/main" val="3100766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Answer::D</a:t>
            </a: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53</a:t>
            </a:fld>
            <a:endParaRPr lang="en-GB" dirty="0"/>
          </a:p>
        </p:txBody>
      </p:sp>
    </p:spTree>
    <p:extLst>
      <p:ext uri="{BB962C8B-B14F-4D97-AF65-F5344CB8AC3E}">
        <p14:creationId xmlns:p14="http://schemas.microsoft.com/office/powerpoint/2010/main" val="172111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1 year grace period for failing the public support 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	attempt to raise public support during this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10% facts and circumstances</a:t>
            </a:r>
          </a:p>
          <a:p>
            <a:pPr lvl="1"/>
            <a:r>
              <a:rPr lang="en-US" dirty="0"/>
              <a:t>To qualify for the facts and circumstances test the organization must meet three requirements</a:t>
            </a:r>
          </a:p>
          <a:p>
            <a:pPr lvl="2"/>
            <a:r>
              <a:rPr lang="en-US" dirty="0"/>
              <a:t>It has a public support percentage of 10% or more</a:t>
            </a:r>
          </a:p>
          <a:p>
            <a:pPr lvl="2"/>
            <a:r>
              <a:rPr lang="en-US" dirty="0"/>
              <a:t>The organization is organized and operated to attract new and additional public or governmental support</a:t>
            </a:r>
          </a:p>
          <a:p>
            <a:pPr lvl="2"/>
            <a:r>
              <a:rPr lang="en-US" dirty="0"/>
              <a:t>The facts and circumstances indicate it is a publicly supported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Unusual Grants </a:t>
            </a:r>
          </a:p>
          <a:p>
            <a:pPr lvl="2"/>
            <a:r>
              <a:rPr lang="en-US" sz="3600" dirty="0"/>
              <a:t>Attracted by reason of the publicly supported nature of the organization</a:t>
            </a:r>
          </a:p>
          <a:p>
            <a:pPr lvl="2"/>
            <a:r>
              <a:rPr lang="en-US" sz="3600" dirty="0"/>
              <a:t>Unusual or unexpected with respect to the amount</a:t>
            </a:r>
          </a:p>
          <a:p>
            <a:pPr lvl="2"/>
            <a:r>
              <a:rPr lang="en-US" sz="3600" dirty="0"/>
              <a:t>Would, by reason of their size, adversely affect the organizations publicly supported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6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43D19E-BFDB-4C92-8EDD-32EDDA8F41DF}" type="slidenum">
              <a:rPr lang="en-GB" smtClean="0"/>
              <a:pPr/>
              <a:t>55</a:t>
            </a:fld>
            <a:endParaRPr lang="en-GB" dirty="0"/>
          </a:p>
        </p:txBody>
      </p:sp>
    </p:spTree>
    <p:extLst>
      <p:ext uri="{BB962C8B-B14F-4D97-AF65-F5344CB8AC3E}">
        <p14:creationId xmlns:p14="http://schemas.microsoft.com/office/powerpoint/2010/main" val="2496017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No guarantee </a:t>
            </a:r>
            <a:r>
              <a:rPr lang="en-US" sz="2800" kern="600" dirty="0" err="1">
                <a:effectLst/>
                <a:latin typeface="Arial" panose="020B0604020202020204" pitchFamily="34" charset="0"/>
                <a:ea typeface="Times New Roman" panose="02020603050405020304" pitchFamily="18" charset="0"/>
                <a:cs typeface="Times New Roman" panose="02020603050405020304" pitchFamily="18" charset="0"/>
              </a:rPr>
              <a:t>irs</a:t>
            </a: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 grants the request in 8940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Organization must ensure it will meet the qualifications of the classification they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kern="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600" dirty="0">
                <a:effectLst/>
                <a:latin typeface="Arial" panose="020B0604020202020204" pitchFamily="34" charset="0"/>
                <a:ea typeface="Times New Roman" panose="02020603050405020304" pitchFamily="18" charset="0"/>
                <a:cs typeface="Times New Roman" panose="02020603050405020304" pitchFamily="18" charset="0"/>
              </a:rPr>
              <a:t>8940 has $400 filing fee</a:t>
            </a:r>
          </a:p>
        </p:txBody>
      </p:sp>
      <p:sp>
        <p:nvSpPr>
          <p:cNvPr id="4" name="Slide Number Placeholder 3"/>
          <p:cNvSpPr>
            <a:spLocks noGrp="1"/>
          </p:cNvSpPr>
          <p:nvPr>
            <p:ph type="sldNum" sz="quarter" idx="10"/>
          </p:nvPr>
        </p:nvSpPr>
        <p:spPr/>
        <p:txBody>
          <a:bodyPr/>
          <a:lstStyle/>
          <a:p>
            <a:fld id="{5B43D19E-BFDB-4C92-8EDD-32EDDA8F41DF}" type="slidenum">
              <a:rPr lang="en-GB" smtClean="0"/>
              <a:pPr/>
              <a:t>58</a:t>
            </a:fld>
            <a:endParaRPr lang="en-GB" dirty="0"/>
          </a:p>
        </p:txBody>
      </p:sp>
    </p:spTree>
    <p:extLst>
      <p:ext uri="{BB962C8B-B14F-4D97-AF65-F5344CB8AC3E}">
        <p14:creationId xmlns:p14="http://schemas.microsoft.com/office/powerpoint/2010/main" val="2847985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167194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1182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56383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8047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134985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214850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45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89370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58052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2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39141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9" name="Picture 47" descr="geometric shape digital wallpaper">
            <a:extLst>
              <a:ext uri="{FF2B5EF4-FFF2-40B4-BE49-F238E27FC236}">
                <a16:creationId xmlns:a16="http://schemas.microsoft.com/office/drawing/2014/main" id="{09EAACD3-11F6-4FCB-A4ED-94882CF5A93A}"/>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34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867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573040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E369AE-4490-4D74-A55B-C8E29A258E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744" b="7744"/>
          <a:stretch/>
        </p:blipFill>
        <p:spPr>
          <a:xfrm>
            <a:off x="3177" y="0"/>
            <a:ext cx="12195174"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56965436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90628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9516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6828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102072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46034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97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083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14BCD91D-E17F-4B16-A3F2-EEF2A6E3B4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540" b="21219"/>
          <a:stretch/>
        </p:blipFill>
        <p:spPr>
          <a:xfrm>
            <a:off x="0" y="-2"/>
            <a:ext cx="12198350" cy="6858001"/>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0102" y="311624"/>
            <a:ext cx="9944987" cy="601890"/>
          </a:xfrm>
          <a:prstGeom prst="rect">
            <a:avLst/>
          </a:prstGeom>
        </p:spPr>
        <p:txBody>
          <a:bodyPr lIns="0" tIns="0" rIns="0" bIns="0"/>
          <a:lstStyle>
            <a:lvl1pPr>
              <a:defRPr sz="2791">
                <a:solidFill>
                  <a:schemeClr val="tx2"/>
                </a:solidFill>
              </a:defRPr>
            </a:lvl1pPr>
          </a:lstStyle>
          <a:p>
            <a:r>
              <a:rPr lang="en-US"/>
              <a:t>Click to edit Master title style</a:t>
            </a:r>
          </a:p>
        </p:txBody>
      </p:sp>
      <p:pic>
        <p:nvPicPr>
          <p:cNvPr id="4" name="Picture 2" descr="photo of outer space">
            <a:extLst>
              <a:ext uri="{FF2B5EF4-FFF2-40B4-BE49-F238E27FC236}">
                <a16:creationId xmlns:a16="http://schemas.microsoft.com/office/drawing/2014/main" id="{1AA7B56B-A652-45BD-924B-CC3E8DA5F7B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0800000">
            <a:off x="0" y="0"/>
            <a:ext cx="12198350" cy="3643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9F53CC6-4792-4F98-8D1C-D17FCBB2FCBA}"/>
              </a:ext>
            </a:extLst>
          </p:cNvPr>
          <p:cNvSpPr/>
          <p:nvPr userDrawn="1"/>
        </p:nvSpPr>
        <p:spPr>
          <a:xfrm>
            <a:off x="0" y="3643824"/>
            <a:ext cx="12198350" cy="321417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6" name="Rectangle 5">
            <a:extLst>
              <a:ext uri="{FF2B5EF4-FFF2-40B4-BE49-F238E27FC236}">
                <a16:creationId xmlns:a16="http://schemas.microsoft.com/office/drawing/2014/main" id="{DD1FF9CE-C062-47C6-B259-23D10C777292}"/>
              </a:ext>
            </a:extLst>
          </p:cNvPr>
          <p:cNvSpPr/>
          <p:nvPr userDrawn="1"/>
        </p:nvSpPr>
        <p:spPr>
          <a:xfrm>
            <a:off x="0" y="0"/>
            <a:ext cx="12198350" cy="6858000"/>
          </a:xfrm>
          <a:prstGeom prst="rect">
            <a:avLst/>
          </a:prstGeom>
          <a:solidFill>
            <a:schemeClr val="bg1">
              <a:lumMod val="75000"/>
              <a:alpha val="2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8" name="TextBox 7">
            <a:extLst>
              <a:ext uri="{FF2B5EF4-FFF2-40B4-BE49-F238E27FC236}">
                <a16:creationId xmlns:a16="http://schemas.microsoft.com/office/drawing/2014/main" id="{868913A1-54E3-4339-8983-BD7091C4C536}"/>
              </a:ext>
            </a:extLst>
          </p:cNvPr>
          <p:cNvSpPr txBox="1"/>
          <p:nvPr userDrawn="1"/>
        </p:nvSpPr>
        <p:spPr>
          <a:xfrm>
            <a:off x="11688812" y="6359319"/>
            <a:ext cx="177421" cy="154658"/>
          </a:xfrm>
          <a:prstGeom prst="rect">
            <a:avLst/>
          </a:prstGeom>
          <a:noFill/>
        </p:spPr>
        <p:txBody>
          <a:bodyPr wrap="square" lIns="0" tIns="36448" rIns="0" bIns="0" rtlCol="0">
            <a:spAutoFit/>
          </a:bodyPr>
          <a:lstStyle/>
          <a:p>
            <a:pPr marL="0" indent="0" algn="ctr">
              <a:lnSpc>
                <a:spcPct val="85000"/>
              </a:lnSpc>
              <a:spcAft>
                <a:spcPts val="599"/>
              </a:spcAft>
              <a:buClr>
                <a:schemeClr val="accent2"/>
              </a:buClr>
              <a:buSzPct val="70000"/>
              <a:buFont typeface="Arial" pitchFamily="34" charset="0"/>
              <a:buNone/>
            </a:pPr>
            <a:fld id="{76945EB4-FEC5-42E9-A015-7F9892B7BD8F}" type="slidenum">
              <a:rPr lang="en-US" sz="898" smtClean="0">
                <a:solidFill>
                  <a:schemeClr val="bg1"/>
                </a:solidFill>
                <a:latin typeface="EYInterstate" panose="02000503020000020004" pitchFamily="2" charset="0"/>
              </a:rPr>
              <a:pPr marL="0" indent="0" algn="ctr">
                <a:lnSpc>
                  <a:spcPct val="85000"/>
                </a:lnSpc>
                <a:spcAft>
                  <a:spcPts val="599"/>
                </a:spcAft>
                <a:buClr>
                  <a:schemeClr val="accent2"/>
                </a:buClr>
                <a:buSzPct val="70000"/>
                <a:buFont typeface="Arial" pitchFamily="34" charset="0"/>
                <a:buNone/>
              </a:pPr>
              <a:t>‹#›</a:t>
            </a:fld>
            <a:endParaRPr lang="en-US" sz="1195" dirty="0">
              <a:solidFill>
                <a:schemeClr val="bg1"/>
              </a:solidFill>
              <a:latin typeface="EYInterstate" panose="02000503020000020004" pitchFamily="2" charset="0"/>
            </a:endParaRPr>
          </a:p>
        </p:txBody>
      </p:sp>
    </p:spTree>
    <p:extLst>
      <p:ext uri="{BB962C8B-B14F-4D97-AF65-F5344CB8AC3E}">
        <p14:creationId xmlns:p14="http://schemas.microsoft.com/office/powerpoint/2010/main" val="229127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9 March 2023</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979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6030-7C47-4F41-887C-7946158FB334}"/>
              </a:ext>
            </a:extLst>
          </p:cNvPr>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20A402-8064-437E-96AB-48A7DDB0A4B9}"/>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56D1F0-5044-4990-AFD0-FB9B14F955B8}"/>
              </a:ext>
            </a:extLst>
          </p:cNvPr>
          <p:cNvSpPr>
            <a:spLocks noGrp="1"/>
          </p:cNvSpPr>
          <p:nvPr>
            <p:ph type="dt" sz="half" idx="10"/>
          </p:nvPr>
        </p:nvSpPr>
        <p:spPr/>
        <p:txBody>
          <a:bodyPr/>
          <a:lstStyle/>
          <a:p>
            <a:fld id="{F4AFDC19-405F-4B4C-8BD6-FDDC021CB17C}" type="datetimeFigureOut">
              <a:rPr lang="en-US" smtClean="0"/>
              <a:t>3/9/2023</a:t>
            </a:fld>
            <a:endParaRPr lang="en-US" dirty="0"/>
          </a:p>
        </p:txBody>
      </p:sp>
      <p:sp>
        <p:nvSpPr>
          <p:cNvPr id="5" name="Footer Placeholder 4">
            <a:extLst>
              <a:ext uri="{FF2B5EF4-FFF2-40B4-BE49-F238E27FC236}">
                <a16:creationId xmlns:a16="http://schemas.microsoft.com/office/drawing/2014/main" id="{8C91A9F3-83D4-46D2-A319-E49DAD1B20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EF5E9-9130-4877-8B7B-352DF80DC0CD}"/>
              </a:ext>
            </a:extLst>
          </p:cNvPr>
          <p:cNvSpPr>
            <a:spLocks noGrp="1"/>
          </p:cNvSpPr>
          <p:nvPr>
            <p:ph type="sldNum" sz="quarter" idx="12"/>
          </p:nvPr>
        </p:nvSpPr>
        <p:spPr/>
        <p:txBody>
          <a:bodyPr/>
          <a:lstStyle/>
          <a:p>
            <a:fld id="{BB9A3C9A-C64E-42FB-BFFC-28FAEA3EADDB}" type="slidenum">
              <a:rPr lang="en-US" smtClean="0"/>
              <a:t>‹#›</a:t>
            </a:fld>
            <a:endParaRPr lang="en-US" dirty="0"/>
          </a:p>
        </p:txBody>
      </p:sp>
    </p:spTree>
    <p:extLst>
      <p:ext uri="{BB962C8B-B14F-4D97-AF65-F5344CB8AC3E}">
        <p14:creationId xmlns:p14="http://schemas.microsoft.com/office/powerpoint/2010/main" val="3545991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7C04-072D-44F4-98A9-5FC972E1AC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BF3199-1909-4C64-A1CA-91858705C06E}"/>
              </a:ext>
            </a:extLst>
          </p:cNvPr>
          <p:cNvSpPr>
            <a:spLocks noGrp="1"/>
          </p:cNvSpPr>
          <p:nvPr>
            <p:ph type="dt" sz="half" idx="10"/>
          </p:nvPr>
        </p:nvSpPr>
        <p:spPr/>
        <p:txBody>
          <a:bodyPr/>
          <a:lstStyle/>
          <a:p>
            <a:fld id="{F4AFDC19-405F-4B4C-8BD6-FDDC021CB17C}" type="datetimeFigureOut">
              <a:rPr lang="en-US" smtClean="0"/>
              <a:t>3/9/2023</a:t>
            </a:fld>
            <a:endParaRPr lang="en-US" dirty="0"/>
          </a:p>
        </p:txBody>
      </p:sp>
      <p:sp>
        <p:nvSpPr>
          <p:cNvPr id="4" name="Footer Placeholder 3">
            <a:extLst>
              <a:ext uri="{FF2B5EF4-FFF2-40B4-BE49-F238E27FC236}">
                <a16:creationId xmlns:a16="http://schemas.microsoft.com/office/drawing/2014/main" id="{57B3A9B5-8E1C-4F7D-AE38-05E12CD9B3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E9E8D2-1C22-4B3F-ADA9-D3768534B70E}"/>
              </a:ext>
            </a:extLst>
          </p:cNvPr>
          <p:cNvSpPr>
            <a:spLocks noGrp="1"/>
          </p:cNvSpPr>
          <p:nvPr>
            <p:ph type="sldNum" sz="quarter" idx="12"/>
          </p:nvPr>
        </p:nvSpPr>
        <p:spPr/>
        <p:txBody>
          <a:bodyPr/>
          <a:lstStyle/>
          <a:p>
            <a:fld id="{BB9A3C9A-C64E-42FB-BFFC-28FAEA3EADDB}" type="slidenum">
              <a:rPr lang="en-US" smtClean="0"/>
              <a:t>‹#›</a:t>
            </a:fld>
            <a:endParaRPr lang="en-US" dirty="0"/>
          </a:p>
        </p:txBody>
      </p:sp>
    </p:spTree>
    <p:extLst>
      <p:ext uri="{BB962C8B-B14F-4D97-AF65-F5344CB8AC3E}">
        <p14:creationId xmlns:p14="http://schemas.microsoft.com/office/powerpoint/2010/main" val="2227928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ad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9185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1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FBF4CC-E9DA-45DC-9CEA-B0ADC464B7BA}"/>
              </a:ext>
            </a:extLst>
          </p:cNvPr>
          <p:cNvGraphicFramePr>
            <a:graphicFrameLocks noChangeAspect="1"/>
          </p:cNvGraphicFramePr>
          <p:nvPr userDrawn="1">
            <p:custDataLst>
              <p:tags r:id="rId1"/>
            </p:custDataLst>
            <p:extLst>
              <p:ext uri="{D42A27DB-BD31-4B8C-83A1-F6EECF244321}">
                <p14:modId xmlns:p14="http://schemas.microsoft.com/office/powerpoint/2010/main" val="3867876061"/>
              </p:ext>
            </p:extLst>
          </p:nvPr>
        </p:nvGraphicFramePr>
        <p:xfrm>
          <a:off x="2119" y="1588"/>
          <a:ext cx="211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E5FBF4CC-E9DA-45DC-9CEA-B0ADC464B7BA}"/>
                          </a:ext>
                        </a:extLst>
                      </p:cNvPr>
                      <p:cNvPicPr/>
                      <p:nvPr/>
                    </p:nvPicPr>
                    <p:blipFill>
                      <a:blip r:embed="rId4"/>
                      <a:stretch>
                        <a:fillRect/>
                      </a:stretch>
                    </p:blipFill>
                    <p:spPr>
                      <a:xfrm>
                        <a:off x="2119" y="1588"/>
                        <a:ext cx="2118" cy="1588"/>
                      </a:xfrm>
                      <a:prstGeom prst="rect">
                        <a:avLst/>
                      </a:prstGeom>
                    </p:spPr>
                  </p:pic>
                </p:oleObj>
              </mc:Fallback>
            </mc:AlternateContent>
          </a:graphicData>
        </a:graphic>
      </p:graphicFrame>
      <p:sp>
        <p:nvSpPr>
          <p:cNvPr id="2" name="Title 1"/>
          <p:cNvSpPr>
            <a:spLocks noGrp="1"/>
          </p:cNvSpPr>
          <p:nvPr>
            <p:ph type="title"/>
          </p:nvPr>
        </p:nvSpPr>
        <p:spPr>
          <a:xfrm>
            <a:off x="609919" y="228600"/>
            <a:ext cx="10978515" cy="590400"/>
          </a:xfrm>
        </p:spPr>
        <p:txBody>
          <a:bodyPr vert="horz"/>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02822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3_Cover altern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245A2D-3698-40CC-AB8D-86BAC71B0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8797" r="1" b="6896"/>
          <a:stretch/>
        </p:blipFill>
        <p:spPr>
          <a:xfrm>
            <a:off x="0" y="0"/>
            <a:ext cx="12198350" cy="6858000"/>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627066"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915579" y="1476597"/>
            <a:ext cx="5422755"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915580" y="2422865"/>
            <a:ext cx="5422755"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grpSp>
        <p:nvGrpSpPr>
          <p:cNvPr id="11" name="Group 4">
            <a:extLst>
              <a:ext uri="{FF2B5EF4-FFF2-40B4-BE49-F238E27FC236}">
                <a16:creationId xmlns:a16="http://schemas.microsoft.com/office/drawing/2014/main" id="{8AE72999-64B9-400D-B276-16BADE1AD572}"/>
              </a:ext>
            </a:extLst>
          </p:cNvPr>
          <p:cNvGrpSpPr>
            <a:grpSpLocks noChangeAspect="1"/>
          </p:cNvGrpSpPr>
          <p:nvPr userDrawn="1"/>
        </p:nvGrpSpPr>
        <p:grpSpPr bwMode="auto">
          <a:xfrm>
            <a:off x="10364788" y="4960938"/>
            <a:ext cx="1225550" cy="1435100"/>
            <a:chOff x="6529" y="3125"/>
            <a:chExt cx="772" cy="904"/>
          </a:xfrm>
        </p:grpSpPr>
        <p:sp>
          <p:nvSpPr>
            <p:cNvPr id="12" name="Freeform 5">
              <a:extLst>
                <a:ext uri="{FF2B5EF4-FFF2-40B4-BE49-F238E27FC236}">
                  <a16:creationId xmlns:a16="http://schemas.microsoft.com/office/drawing/2014/main" id="{B20916FE-1037-44A8-A815-13B16E654388}"/>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9E21227F-16C4-4E48-B9B5-03B2F374C37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351419710"/>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Text Placeholder 4">
            <a:extLst>
              <a:ext uri="{FF2B5EF4-FFF2-40B4-BE49-F238E27FC236}">
                <a16:creationId xmlns:a16="http://schemas.microsoft.com/office/drawing/2014/main" id="{F079E910-7CFE-41D0-BD32-A43268A79099}"/>
              </a:ext>
            </a:extLst>
          </p:cNvPr>
          <p:cNvSpPr>
            <a:spLocks noGrp="1"/>
          </p:cNvSpPr>
          <p:nvPr>
            <p:ph type="body" sz="quarter" idx="10" hasCustomPrompt="1"/>
          </p:nvPr>
        </p:nvSpPr>
        <p:spPr>
          <a:xfrm>
            <a:off x="609600" y="1137920"/>
            <a:ext cx="10980738" cy="4756150"/>
          </a:xfrm>
        </p:spPr>
        <p:txBody>
          <a:bodyPr/>
          <a:lstStyle>
            <a:lvl1pPr>
              <a:spcBef>
                <a:spcPts val="0"/>
              </a:spcBef>
              <a:spcAft>
                <a:spcPts val="300"/>
              </a:spcAft>
              <a:defRPr/>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99396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32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45704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500132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71089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646078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0"/>
            <a:ext cx="12198350" cy="6858000"/>
          </a:xfrm>
          <a:ln>
            <a:noFill/>
          </a:ln>
        </p:spPr>
        <p:txBody>
          <a:bodyPr/>
          <a:lstStyle>
            <a:lvl1pPr marL="0" indent="0" algn="ctr">
              <a:buNone/>
              <a:defRPr/>
            </a:lvl1pPr>
          </a:lstStyle>
          <a:p>
            <a:endParaRPr lang="en-IN"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629436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4931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365547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7221"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7221"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678627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25441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8350" cy="6858000"/>
          </a:xfrm>
          <a:ln>
            <a:noFill/>
          </a:ln>
        </p:spPr>
        <p:txBody>
          <a:bodyPr/>
          <a:lstStyle>
            <a:lvl1pPr marL="0" indent="0" algn="ctr">
              <a:buNone/>
              <a:defRPr/>
            </a:lvl1pPr>
          </a:lstStyle>
          <a:p>
            <a:endParaRPr lang="en-IN" dirty="0"/>
          </a:p>
        </p:txBody>
      </p:sp>
    </p:spTree>
    <p:extLst>
      <p:ext uri="{BB962C8B-B14F-4D97-AF65-F5344CB8AC3E}">
        <p14:creationId xmlns:p14="http://schemas.microsoft.com/office/powerpoint/2010/main" val="895650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07581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761593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546440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96641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6391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79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192157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31381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theme" Target="../theme/theme2.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
        <p:nvSpPr>
          <p:cNvPr id="4" name="Rectangle 3">
            <a:extLst>
              <a:ext uri="{FF2B5EF4-FFF2-40B4-BE49-F238E27FC236}">
                <a16:creationId xmlns:a16="http://schemas.microsoft.com/office/drawing/2014/main" id="{B00D1E4B-DBB7-4CB9-AB8E-9BA00E8FDBA1}"/>
              </a:ext>
            </a:extLst>
          </p:cNvPr>
          <p:cNvSpPr/>
          <p:nvPr userDrawn="1"/>
        </p:nvSpPr>
        <p:spPr>
          <a:xfrm>
            <a:off x="4537370" y="6536050"/>
            <a:ext cx="3123612"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4008" r:id="rId3"/>
    <p:sldLayoutId id="2147483825" r:id="rId4"/>
    <p:sldLayoutId id="2147483826" r:id="rId5"/>
    <p:sldLayoutId id="2147483827" r:id="rId6"/>
    <p:sldLayoutId id="2147483875" r:id="rId7"/>
    <p:sldLayoutId id="2147483873" r:id="rId8"/>
    <p:sldLayoutId id="2147483872" r:id="rId9"/>
    <p:sldLayoutId id="2147483828" r:id="rId10"/>
    <p:sldLayoutId id="2147483877" r:id="rId11"/>
    <p:sldLayoutId id="2147483876" r:id="rId12"/>
    <p:sldLayoutId id="2147483871" r:id="rId13"/>
    <p:sldLayoutId id="2147483829" r:id="rId14"/>
    <p:sldLayoutId id="2147483923" r:id="rId15"/>
    <p:sldLayoutId id="2147483921"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74" r:id="rId26"/>
    <p:sldLayoutId id="2147483926" r:id="rId27"/>
    <p:sldLayoutId id="2147483839" r:id="rId28"/>
    <p:sldLayoutId id="2147483925" r:id="rId29"/>
    <p:sldLayoutId id="2147483840" r:id="rId30"/>
    <p:sldLayoutId id="2147483946" r:id="rId31"/>
    <p:sldLayoutId id="2147483947" r:id="rId32"/>
    <p:sldLayoutId id="2147483948" r:id="rId33"/>
    <p:sldLayoutId id="2147483949" r:id="rId34"/>
    <p:sldLayoutId id="2147483950" r:id="rId35"/>
    <p:sldLayoutId id="2147483951" r:id="rId36"/>
    <p:sldLayoutId id="2147483952" r:id="rId37"/>
    <p:sldLayoutId id="2147483953" r:id="rId38"/>
    <p:sldLayoutId id="2147483954" r:id="rId39"/>
    <p:sldLayoutId id="2147483955" r:id="rId40"/>
    <p:sldLayoutId id="2147483956" r:id="rId41"/>
    <p:sldLayoutId id="2147483957" r:id="rId42"/>
    <p:sldLayoutId id="2147483958" r:id="rId43"/>
    <p:sldLayoutId id="2147483959" r:id="rId44"/>
    <p:sldLayoutId id="2147483960" r:id="rId45"/>
    <p:sldLayoutId id="2147483962" r:id="rId46"/>
    <p:sldLayoutId id="2147483963" r:id="rId47"/>
    <p:sldLayoutId id="2147483964" r:id="rId48"/>
    <p:sldLayoutId id="2147483965" r:id="rId49"/>
    <p:sldLayoutId id="2147483966" r:id="rId50"/>
    <p:sldLayoutId id="2147484003" r:id="rId51"/>
    <p:sldLayoutId id="2147484004" r:id="rId52"/>
    <p:sldLayoutId id="2147484005" r:id="rId53"/>
    <p:sldLayoutId id="2147484006" r:id="rId54"/>
    <p:sldLayoutId id="2147484007" r:id="rId55"/>
    <p:sldLayoutId id="2147484012" r:id="rId56"/>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8" name="Date Placeholder 1">
            <a:extLst>
              <a:ext uri="{FF2B5EF4-FFF2-40B4-BE49-F238E27FC236}">
                <a16:creationId xmlns:a16="http://schemas.microsoft.com/office/drawing/2014/main" id="{45CFA693-E91B-43CC-B5B8-0AF459F62896}"/>
              </a:ext>
            </a:extLst>
          </p:cNvPr>
          <p:cNvSpPr txBox="1">
            <a:spLocks/>
          </p:cNvSpPr>
          <p:nvPr userDrawn="1"/>
        </p:nvSpPr>
        <p:spPr>
          <a:xfrm>
            <a:off x="1630520" y="6530236"/>
            <a:ext cx="119125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t>9 March 2023</a:t>
            </a:fld>
            <a:endParaRPr lang="en-IN" dirty="0"/>
          </a:p>
        </p:txBody>
      </p:sp>
      <p:sp>
        <p:nvSpPr>
          <p:cNvPr id="19" name="Footer Placeholder 2">
            <a:extLst>
              <a:ext uri="{FF2B5EF4-FFF2-40B4-BE49-F238E27FC236}">
                <a16:creationId xmlns:a16="http://schemas.microsoft.com/office/drawing/2014/main" id="{E9F31D67-E59D-488B-A418-10B47029E471}"/>
              </a:ext>
            </a:extLst>
          </p:cNvPr>
          <p:cNvSpPr txBox="1">
            <a:spLocks/>
          </p:cNvSpPr>
          <p:nvPr userDrawn="1"/>
        </p:nvSpPr>
        <p:spPr>
          <a:xfrm>
            <a:off x="3162988" y="6530236"/>
            <a:ext cx="3086100"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p>
        </p:txBody>
      </p:sp>
      <p:sp>
        <p:nvSpPr>
          <p:cNvPr id="23" name="Slide Number Placeholder 4">
            <a:extLst>
              <a:ext uri="{FF2B5EF4-FFF2-40B4-BE49-F238E27FC236}">
                <a16:creationId xmlns:a16="http://schemas.microsoft.com/office/drawing/2014/main" id="{FA0C3EA0-3C85-4236-8D60-88634AF47AD8}"/>
              </a:ext>
            </a:extLst>
          </p:cNvPr>
          <p:cNvSpPr txBox="1">
            <a:spLocks/>
          </p:cNvSpPr>
          <p:nvPr userDrawn="1"/>
        </p:nvSpPr>
        <p:spPr>
          <a:xfrm>
            <a:off x="609600" y="6530236"/>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4002" r:id="rId1"/>
    <p:sldLayoutId id="2147483920"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3" r:id="rId12"/>
    <p:sldLayoutId id="2147483919" r:id="rId13"/>
    <p:sldLayoutId id="2147483922" r:id="rId14"/>
    <p:sldLayoutId id="2147483924"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 id="2147483918" r:id="rId3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userDrawn="1">
          <p15:clr>
            <a:srgbClr val="F26B43"/>
          </p15:clr>
        </p15:guide>
        <p15:guide id="3" pos="384" userDrawn="1">
          <p15:clr>
            <a:srgbClr val="F26B43"/>
          </p15:clr>
        </p15:guide>
        <p15:guide id="4" pos="7302" userDrawn="1">
          <p15:clr>
            <a:srgbClr val="F26B43"/>
          </p15:clr>
        </p15:guide>
        <p15:guide id="5" orient="horz" pos="712" userDrawn="1">
          <p15:clr>
            <a:srgbClr val="F26B43"/>
          </p15:clr>
        </p15:guide>
        <p15:guide id="6" orient="horz" pos="3840" userDrawn="1">
          <p15:clr>
            <a:srgbClr val="F26B43"/>
          </p15:clr>
        </p15:guide>
        <p15:guide id="7" orient="horz" pos="4199" userDrawn="1">
          <p15:clr>
            <a:srgbClr val="F26B43"/>
          </p15:clr>
        </p15:guide>
        <p15:guide id="8" orient="horz" pos="173" userDrawn="1">
          <p15:clr>
            <a:srgbClr val="F26B43"/>
          </p15:clr>
        </p15:guide>
        <p15:guide id="9" orient="horz" pos="39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emf"/><Relationship Id="rId5" Type="http://schemas.openxmlformats.org/officeDocument/2006/relationships/oleObject" Target="../embeddings/oleObject13.bin"/><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2.emf"/><Relationship Id="rId5" Type="http://schemas.openxmlformats.org/officeDocument/2006/relationships/oleObject" Target="../embeddings/oleObject14.bin"/><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hyperlink" Target="https://www.irs.gov/government-entities/tax-exempt-government-entities-compliance-program-and-prioritie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29.xml"/><Relationship Id="rId7" Type="http://schemas.openxmlformats.org/officeDocument/2006/relationships/image" Target="../media/image12.emf"/><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oleObject" Target="../embeddings/oleObject16.bin"/><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17.bin"/><Relationship Id="rId5" Type="http://schemas.openxmlformats.org/officeDocument/2006/relationships/image" Target="../media/image19.jpeg"/><Relationship Id="rId4"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hyperlink" Target="https://www.irs.gov/charities-non-profits/tax-year-2021-exempt-organizations-and-other-tax-exempt-entities-modernized-e-file-mef-providers" TargetMode="External"/><Relationship Id="rId5" Type="http://schemas.openxmlformats.org/officeDocument/2006/relationships/image" Target="../media/image21.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hyperlink" Target="https://taxnews.ey.com/news/2022-0399"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hyperlink" Target="https://www.eftps.gov/" TargetMode="External"/><Relationship Id="rId5" Type="http://schemas.openxmlformats.org/officeDocument/2006/relationships/image" Target="../media/image21.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2" Type="http://schemas.openxmlformats.org/officeDocument/2006/relationships/hyperlink" Target="http://www.irs.gov/eoselectcheck"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38.xml"/><Relationship Id="rId7" Type="http://schemas.openxmlformats.org/officeDocument/2006/relationships/image" Target="../media/image12.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16.bin"/><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oleObject" Target="../embeddings/oleObject20.bin"/><Relationship Id="rId5" Type="http://schemas.openxmlformats.org/officeDocument/2006/relationships/image" Target="../media/image19.jpeg"/><Relationship Id="rId4"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oleObject" Target="../embeddings/oleObject3.bin"/><Relationship Id="rId7"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43.xml"/><Relationship Id="rId7" Type="http://schemas.openxmlformats.org/officeDocument/2006/relationships/image" Target="../media/image12.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oleObject" Target="../embeddings/oleObject16.bin"/><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oleObject" Target="../embeddings/oleObject20.bin"/><Relationship Id="rId5" Type="http://schemas.openxmlformats.org/officeDocument/2006/relationships/image" Target="../media/image19.jpeg"/><Relationship Id="rId4"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6.xml"/><Relationship Id="rId7" Type="http://schemas.openxmlformats.org/officeDocument/2006/relationships/hyperlink" Target="https://taxnews.ey.com/news/2020-2799-final-regulations-on-unrelated-trades-or-businesses-affect-tax-exempt-organizations-as-well-as-asset-managers-with-exempt-organizations-as-investors"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2.emf"/><Relationship Id="rId5" Type="http://schemas.openxmlformats.org/officeDocument/2006/relationships/oleObject" Target="../embeddings/oleObject21.bin"/><Relationship Id="rId4"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21.emf"/><Relationship Id="rId5" Type="http://schemas.openxmlformats.org/officeDocument/2006/relationships/oleObject" Target="../embeddings/oleObject22.bin"/><Relationship Id="rId4"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2" Type="http://schemas.openxmlformats.org/officeDocument/2006/relationships/hyperlink" Target="https://www.census.gov/naics/?58967?yearbck=2022"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8.png"/><Relationship Id="rId5" Type="http://schemas.openxmlformats.org/officeDocument/2006/relationships/image" Target="../media/image12.emf"/><Relationship Id="rId4" Type="http://schemas.openxmlformats.org/officeDocument/2006/relationships/oleObject" Target="../embeddings/oleObject23.bin"/></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54.xml"/><Relationship Id="rId7" Type="http://schemas.openxmlformats.org/officeDocument/2006/relationships/image" Target="../media/image12.em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oleObject" Target="../embeddings/oleObject16.bin"/><Relationship Id="rId5" Type="http://schemas.openxmlformats.org/officeDocument/2006/relationships/notesSlide" Target="../notesSlides/notesSlide26.xml"/><Relationship Id="rId4"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oleObject" Target="../embeddings/oleObject24.bin"/><Relationship Id="rId5" Type="http://schemas.openxmlformats.org/officeDocument/2006/relationships/image" Target="../media/image19.jpeg"/><Relationship Id="rId4"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1.emf"/><Relationship Id="rId5" Type="http://schemas.openxmlformats.org/officeDocument/2006/relationships/oleObject" Target="../embeddings/oleObject25.bin"/><Relationship Id="rId4"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61.xml"/><Relationship Id="rId7" Type="http://schemas.openxmlformats.org/officeDocument/2006/relationships/image" Target="../media/image12.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oleObject" Target="../embeddings/oleObject16.bin"/><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oleObject" Target="../embeddings/oleObject20.bin"/><Relationship Id="rId5" Type="http://schemas.openxmlformats.org/officeDocument/2006/relationships/image" Target="../media/image19.jpeg"/><Relationship Id="rId4"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6.xml"/><Relationship Id="rId1" Type="http://schemas.openxmlformats.org/officeDocument/2006/relationships/tags" Target="../tags/tag64.xml"/><Relationship Id="rId4" Type="http://schemas.openxmlformats.org/officeDocument/2006/relationships/image" Target="../media/image10.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6.xml"/><Relationship Id="rId1" Type="http://schemas.openxmlformats.org/officeDocument/2006/relationships/tags" Target="../tags/tag65.xml"/><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6.xml"/><Relationship Id="rId1" Type="http://schemas.openxmlformats.org/officeDocument/2006/relationships/tags" Target="../tags/tag66.xml"/><Relationship Id="rId4" Type="http://schemas.openxmlformats.org/officeDocument/2006/relationships/image" Target="../media/image10.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33.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2.emf"/><Relationship Id="rId5" Type="http://schemas.openxmlformats.org/officeDocument/2006/relationships/oleObject" Target="../embeddings/oleObject16.bin"/><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oleObject" Target="../embeddings/oleObject20.bin"/><Relationship Id="rId5" Type="http://schemas.openxmlformats.org/officeDocument/2006/relationships/image" Target="../media/image19.jpeg"/><Relationship Id="rId4"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8.jpeg"/><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tags" Target="../tags/tag74.xml"/><Relationship Id="rId7" Type="http://schemas.openxmlformats.org/officeDocument/2006/relationships/image" Target="../media/image12.emf"/><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oleObject" Target="../embeddings/oleObject16.bin"/><Relationship Id="rId5" Type="http://schemas.openxmlformats.org/officeDocument/2006/relationships/notesSlide" Target="../notesSlides/notesSlide36.xml"/><Relationship Id="rId4"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6.bin"/><Relationship Id="rId5" Type="http://schemas.openxmlformats.org/officeDocument/2006/relationships/image" Target="../media/image19.jpeg"/><Relationship Id="rId4"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hyperlink" Target="https://taxnews.ey.com/news/2022-0451" TargetMode="External"/><Relationship Id="rId2" Type="http://schemas.openxmlformats.org/officeDocument/2006/relationships/hyperlink" Target="https://taxnews.ey.com/news/2022-1801" TargetMode="External"/><Relationship Id="rId1" Type="http://schemas.openxmlformats.org/officeDocument/2006/relationships/slideLayout" Target="../slideLayouts/slideLayout6.xml"/><Relationship Id="rId4" Type="http://schemas.openxmlformats.org/officeDocument/2006/relationships/hyperlink" Target="https://taxnews.ey.com/news/2022-0900"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10.xml"/><Relationship Id="rId7" Type="http://schemas.openxmlformats.org/officeDocument/2006/relationships/image" Target="../media/image1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E764E3-497F-4885-8B37-0158C8C31988}"/>
              </a:ext>
            </a:extLst>
          </p:cNvPr>
          <p:cNvSpPr>
            <a:spLocks noGrp="1"/>
          </p:cNvSpPr>
          <p:nvPr>
            <p:ph type="ctrTitle"/>
          </p:nvPr>
        </p:nvSpPr>
        <p:spPr>
          <a:xfrm>
            <a:off x="731054" y="1856588"/>
            <a:ext cx="4328932" cy="2180084"/>
          </a:xfrm>
        </p:spPr>
        <p:txBody>
          <a:bodyPr>
            <a:spAutoFit/>
          </a:bodyPr>
          <a:lstStyle/>
          <a:p>
            <a:pPr>
              <a:lnSpc>
                <a:spcPts val="3400"/>
              </a:lnSpc>
            </a:pPr>
            <a:r>
              <a:rPr lang="en-IN" dirty="0"/>
              <a:t>Future tax leaders Form 990 and IRS updates </a:t>
            </a:r>
            <a:br>
              <a:rPr lang="en-IN" dirty="0"/>
            </a:br>
            <a:br>
              <a:rPr lang="en-IN" dirty="0"/>
            </a:br>
            <a:br>
              <a:rPr lang="en-IN" dirty="0"/>
            </a:br>
            <a:endParaRPr lang="en-US" dirty="0"/>
          </a:p>
        </p:txBody>
      </p:sp>
      <p:sp>
        <p:nvSpPr>
          <p:cNvPr id="17" name="Subtitle 2"/>
          <p:cNvSpPr>
            <a:spLocks noGrp="1"/>
          </p:cNvSpPr>
          <p:nvPr>
            <p:ph type="subTitle" idx="1"/>
          </p:nvPr>
        </p:nvSpPr>
        <p:spPr>
          <a:xfrm>
            <a:off x="731054" y="3293226"/>
            <a:ext cx="4328932" cy="605294"/>
          </a:xfrm>
        </p:spPr>
        <p:txBody>
          <a:bodyPr>
            <a:spAutoFit/>
          </a:bodyPr>
          <a:lstStyle/>
          <a:p>
            <a:pPr lvl="1">
              <a:spcBef>
                <a:spcPts val="380"/>
              </a:spcBef>
            </a:pPr>
            <a:r>
              <a:rPr lang="en-GB" sz="1800" dirty="0">
                <a:solidFill>
                  <a:schemeClr val="tx1"/>
                </a:solidFill>
                <a:latin typeface="EYInterstate" panose="02000503020000020004" pitchFamily="2" charset="0"/>
              </a:rPr>
              <a:t>February 23, 2023</a:t>
            </a:r>
          </a:p>
          <a:p>
            <a:pPr lvl="1">
              <a:spcBef>
                <a:spcPts val="380"/>
              </a:spcBef>
            </a:pPr>
            <a:r>
              <a:rPr lang="en-GB" sz="1800" dirty="0">
                <a:solidFill>
                  <a:schemeClr val="tx1"/>
                </a:solidFill>
                <a:latin typeface="EYInterstate" panose="02000503020000020004" pitchFamily="2" charset="0"/>
              </a:rPr>
              <a:t>EY Exempt Organization Tax Services</a:t>
            </a:r>
          </a:p>
        </p:txBody>
      </p:sp>
    </p:spTree>
    <p:extLst>
      <p:ext uri="{BB962C8B-B14F-4D97-AF65-F5344CB8AC3E}">
        <p14:creationId xmlns:p14="http://schemas.microsoft.com/office/powerpoint/2010/main" val="96445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FEA1DC-45CC-4719-A6AF-7C92CD3839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F2FEA1DC-45CC-4719-A6AF-7C92CD3839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D5F03-5D66-4DE9-A7A7-29DE48C30BE1}"/>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FC441FA7-1879-4B42-9CB1-A5B66AA7B47D}"/>
              </a:ext>
            </a:extLst>
          </p:cNvPr>
          <p:cNvSpPr>
            <a:spLocks noGrp="1"/>
          </p:cNvSpPr>
          <p:nvPr>
            <p:ph type="title"/>
          </p:nvPr>
        </p:nvSpPr>
        <p:spPr/>
        <p:txBody>
          <a:bodyPr/>
          <a:lstStyle/>
          <a:p>
            <a:r>
              <a:rPr lang="en-US" dirty="0"/>
              <a:t>IRS TE/GE’s FY 2021 accomplishments letter</a:t>
            </a:r>
            <a:br>
              <a:rPr lang="en-US" dirty="0"/>
            </a:br>
            <a:r>
              <a:rPr lang="en-US" sz="1800" dirty="0"/>
              <a:t>EO accomplishments</a:t>
            </a:r>
          </a:p>
        </p:txBody>
      </p:sp>
      <p:sp>
        <p:nvSpPr>
          <p:cNvPr id="3" name="Content Placeholder 2">
            <a:extLst>
              <a:ext uri="{FF2B5EF4-FFF2-40B4-BE49-F238E27FC236}">
                <a16:creationId xmlns:a16="http://schemas.microsoft.com/office/drawing/2014/main" id="{76A35F3E-0D16-435C-A9C5-68B8919E19B8}"/>
              </a:ext>
            </a:extLst>
          </p:cNvPr>
          <p:cNvSpPr>
            <a:spLocks noGrp="1"/>
          </p:cNvSpPr>
          <p:nvPr>
            <p:ph type="body" sz="quarter" idx="10"/>
          </p:nvPr>
        </p:nvSpPr>
        <p:spPr>
          <a:xfrm>
            <a:off x="609600" y="983064"/>
            <a:ext cx="10980738" cy="4756150"/>
          </a:xfrm>
        </p:spPr>
        <p:txBody>
          <a:bodyPr numCol="2" spcCol="182880"/>
          <a:lstStyle/>
          <a:p>
            <a:r>
              <a:rPr lang="en-US" dirty="0"/>
              <a:t>501(r) reviews of tax-exempt hospitals:</a:t>
            </a:r>
          </a:p>
          <a:p>
            <a:pPr lvl="1"/>
            <a:r>
              <a:rPr lang="en-US" dirty="0"/>
              <a:t>1,019 conducted in fiscal year 2021</a:t>
            </a:r>
          </a:p>
          <a:p>
            <a:pPr lvl="1"/>
            <a:r>
              <a:rPr lang="en-US" dirty="0"/>
              <a:t>71 hospitals referred for exam</a:t>
            </a:r>
          </a:p>
          <a:p>
            <a:r>
              <a:rPr lang="en-US" dirty="0"/>
              <a:t>Started 3,681 examinations:</a:t>
            </a:r>
          </a:p>
          <a:p>
            <a:pPr lvl="1"/>
            <a:r>
              <a:rPr lang="en-US" dirty="0"/>
              <a:t>948 data driven</a:t>
            </a:r>
          </a:p>
          <a:p>
            <a:pPr lvl="1"/>
            <a:r>
              <a:rPr lang="en-US" dirty="0"/>
              <a:t>2,167 referrals, claims and other casework</a:t>
            </a:r>
          </a:p>
          <a:p>
            <a:pPr lvl="1"/>
            <a:r>
              <a:rPr lang="en-US" dirty="0"/>
              <a:t>566 compliance strategies</a:t>
            </a:r>
          </a:p>
          <a:p>
            <a:r>
              <a:rPr lang="en-US" dirty="0"/>
              <a:t>Completed examinations of 3,249 returns:</a:t>
            </a:r>
          </a:p>
          <a:p>
            <a:pPr lvl="1"/>
            <a:r>
              <a:rPr lang="en-US" dirty="0"/>
              <a:t>1,035 data driven</a:t>
            </a:r>
          </a:p>
          <a:p>
            <a:pPr lvl="1"/>
            <a:r>
              <a:rPr lang="en-US" dirty="0"/>
              <a:t>1,684 referrals, claims and other casework</a:t>
            </a:r>
          </a:p>
          <a:p>
            <a:pPr lvl="1"/>
            <a:r>
              <a:rPr lang="en-US" dirty="0"/>
              <a:t>530 compliance strategies</a:t>
            </a:r>
          </a:p>
          <a:p>
            <a:pPr lvl="1"/>
            <a:r>
              <a:rPr lang="en-US" dirty="0"/>
              <a:t>Most prominent issues: miscellaneous excise taxes, unrelated business taxable income (UBTI), filing requirements and operational requirements</a:t>
            </a:r>
          </a:p>
          <a:p>
            <a:endParaRPr lang="en-US" dirty="0"/>
          </a:p>
          <a:p>
            <a:endParaRPr lang="en-US" dirty="0"/>
          </a:p>
          <a:p>
            <a:endParaRPr lang="en-US" dirty="0"/>
          </a:p>
          <a:p>
            <a:r>
              <a:rPr lang="en-US" dirty="0"/>
              <a:t>Received over 100,000 determination applications: </a:t>
            </a:r>
          </a:p>
          <a:p>
            <a:pPr lvl="1"/>
            <a:r>
              <a:rPr lang="en-US" dirty="0"/>
              <a:t>Nearly 70,000 Forms 1023-EZ</a:t>
            </a:r>
          </a:p>
          <a:p>
            <a:pPr lvl="1"/>
            <a:r>
              <a:rPr lang="en-US" dirty="0"/>
              <a:t>Closed 94,466 applications</a:t>
            </a:r>
          </a:p>
          <a:p>
            <a:pPr lvl="1"/>
            <a:r>
              <a:rPr lang="en-US" dirty="0"/>
              <a:t>81,589 approvals/76,852 approvals for 501(c)(3) status</a:t>
            </a:r>
          </a:p>
          <a:p>
            <a:r>
              <a:rPr lang="en-US" dirty="0"/>
              <a:t>Continued compliance checks and exams:</a:t>
            </a:r>
          </a:p>
          <a:p>
            <a:pPr lvl="1"/>
            <a:r>
              <a:rPr lang="en-US" dirty="0"/>
              <a:t>Compliance checks: Hospital organizations filing Form 990-T with expenses materially exceeding gross income</a:t>
            </a:r>
          </a:p>
          <a:p>
            <a:pPr lvl="1"/>
            <a:r>
              <a:rPr lang="en-US" dirty="0"/>
              <a:t>Compliance exams: Indicators of private benefit/inurement involving officer business partnerships, underreported credit card income and related employees in for-profit partnerships</a:t>
            </a:r>
          </a:p>
          <a:p>
            <a:r>
              <a:rPr lang="en-US" dirty="0"/>
              <a:t>Nearly a 5.1% decrease in TE/GE employees, for total of 1,521, about 530 employees in Exempt Organizations</a:t>
            </a:r>
          </a:p>
        </p:txBody>
      </p:sp>
    </p:spTree>
    <p:extLst>
      <p:ext uri="{BB962C8B-B14F-4D97-AF65-F5344CB8AC3E}">
        <p14:creationId xmlns:p14="http://schemas.microsoft.com/office/powerpoint/2010/main" val="211923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IRS Exempt Organizations update </a:t>
            </a:r>
            <a:br>
              <a:rPr lang="en-GB" dirty="0"/>
            </a:br>
            <a:r>
              <a:rPr lang="en-GB" sz="1800" spc="-20" dirty="0"/>
              <a:t>From IRS Exempt Organizations and Government Entities (EO/GE) Director Robert Malone, October 24, 2022</a:t>
            </a:r>
          </a:p>
        </p:txBody>
      </p:sp>
      <p:sp>
        <p:nvSpPr>
          <p:cNvPr id="3" name="Content Placeholder 2"/>
          <p:cNvSpPr>
            <a:spLocks noGrp="1"/>
          </p:cNvSpPr>
          <p:nvPr>
            <p:ph idx="1"/>
          </p:nvPr>
        </p:nvSpPr>
        <p:spPr/>
        <p:txBody>
          <a:bodyPr/>
          <a:lstStyle/>
          <a:p>
            <a:r>
              <a:rPr lang="en-US" dirty="0"/>
              <a:t>UBTI liability compliance project — of hospitals reporting net UBTI losses:</a:t>
            </a:r>
          </a:p>
          <a:p>
            <a:pPr lvl="1"/>
            <a:r>
              <a:rPr lang="en-US" dirty="0"/>
              <a:t>Examined how tax-exempt hospitals allocated expenses to offset gross UBTI</a:t>
            </a:r>
          </a:p>
          <a:p>
            <a:pPr lvl="1"/>
            <a:r>
              <a:rPr lang="en-US" dirty="0"/>
              <a:t>Examined whether tax-exempt hospitals with continuous net losses from unrelated business activities had a profit motive in conducting those activities </a:t>
            </a:r>
          </a:p>
          <a:p>
            <a:pPr lvl="1"/>
            <a:r>
              <a:rPr lang="en-US" dirty="0"/>
              <a:t>EO/GE began 10 exams of tax-exempt hospitals on these UBTI issues in FY22 and closed 18 </a:t>
            </a:r>
            <a:br>
              <a:rPr lang="en-US" dirty="0"/>
            </a:br>
            <a:r>
              <a:rPr lang="en-US" dirty="0"/>
              <a:t>UBTI-related exams of hospitals that began in prior years, with an 89% change rate</a:t>
            </a:r>
          </a:p>
          <a:p>
            <a:pPr lvl="1"/>
            <a:r>
              <a:rPr lang="en-US" dirty="0"/>
              <a:t>Since this project began in 2019, EO/GE has closed 69 of these hospital UBTI-related exams, with a 33% change rate</a:t>
            </a:r>
          </a:p>
          <a:p>
            <a:r>
              <a:rPr lang="en-US" dirty="0"/>
              <a:t>Section 4960 excess compensation excise tax compliance checks: EO/GE began 840 compliance checks in FY22, 100 referred for examination</a:t>
            </a:r>
          </a:p>
          <a:p>
            <a:pPr lvl="0"/>
            <a:r>
              <a:rPr lang="en-US" dirty="0"/>
              <a:t>Most prevalent issues from referrals and other case work stemmed from COVID-19-related claims and IRC Section 4980H (employers’ shared responsibility for health coverage)</a:t>
            </a:r>
          </a:p>
          <a:p>
            <a:pPr lvl="1"/>
            <a:endParaRPr lang="en-US" dirty="0"/>
          </a:p>
        </p:txBody>
      </p:sp>
    </p:spTree>
    <p:extLst>
      <p:ext uri="{BB962C8B-B14F-4D97-AF65-F5344CB8AC3E}">
        <p14:creationId xmlns:p14="http://schemas.microsoft.com/office/powerpoint/2010/main" val="428460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IRS Exempt Organizations update </a:t>
            </a:r>
            <a:br>
              <a:rPr lang="en-GB" dirty="0"/>
            </a:br>
            <a:r>
              <a:rPr lang="en-GB" sz="1800" spc="-20" dirty="0"/>
              <a:t>From IRS Exempt Organizations and Government Entities (EO/GE) Director Robert Malone, October 24, 2022</a:t>
            </a:r>
            <a:endParaRPr lang="en-GB" sz="1800" dirty="0"/>
          </a:p>
        </p:txBody>
      </p:sp>
      <p:sp>
        <p:nvSpPr>
          <p:cNvPr id="3" name="Content Placeholder 2"/>
          <p:cNvSpPr>
            <a:spLocks noGrp="1"/>
          </p:cNvSpPr>
          <p:nvPr>
            <p:ph idx="1"/>
          </p:nvPr>
        </p:nvSpPr>
        <p:spPr/>
        <p:txBody>
          <a:bodyPr/>
          <a:lstStyle/>
          <a:p>
            <a:r>
              <a:rPr lang="en-US" dirty="0"/>
              <a:t>Annual Affordable Care Act-mandated reviews of tax-exempt hospitals’ community benefit (which IRS has also leveraged to conduct IRC 501(r) compliance reviews) have resulted in:</a:t>
            </a:r>
          </a:p>
          <a:p>
            <a:pPr lvl="1"/>
            <a:r>
              <a:rPr lang="en-US" dirty="0"/>
              <a:t>59 new examinations of tax-exempt hospitals and 58 closed examinations in FY22, with a 60% change rate</a:t>
            </a:r>
          </a:p>
          <a:p>
            <a:pPr lvl="1"/>
            <a:r>
              <a:rPr lang="en-US" dirty="0"/>
              <a:t>103 new compliance checks in FY22, primarily of hospitals’ financial assistance policies, and 128 closed compliance checks</a:t>
            </a:r>
          </a:p>
          <a:p>
            <a:r>
              <a:rPr lang="en-US" dirty="0"/>
              <a:t>FY23 EO/GE projects include training agents on the siloing rules for IRC Section 512(a)(6) unrelated business income tax (i.e., computing UBTI separately for each separate unrelated trade or business):</a:t>
            </a:r>
          </a:p>
          <a:p>
            <a:pPr lvl="1"/>
            <a:r>
              <a:rPr lang="en-US" dirty="0"/>
              <a:t>512(a)(6)-related examinations and/or compliance checks likely to follow</a:t>
            </a:r>
          </a:p>
          <a:p>
            <a:pPr lvl="1"/>
            <a:endParaRPr lang="en-US" dirty="0"/>
          </a:p>
        </p:txBody>
      </p:sp>
    </p:spTree>
    <p:extLst>
      <p:ext uri="{BB962C8B-B14F-4D97-AF65-F5344CB8AC3E}">
        <p14:creationId xmlns:p14="http://schemas.microsoft.com/office/powerpoint/2010/main" val="285292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7072CAD-F2ED-488E-A337-6A769E61E9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17072CAD-F2ED-488E-A337-6A769E61E9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DDBC716-D139-4D8E-A2E1-4483E015B887}"/>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FC441FA7-1879-4B42-9CB1-A5B66AA7B47D}"/>
              </a:ext>
            </a:extLst>
          </p:cNvPr>
          <p:cNvSpPr>
            <a:spLocks noGrp="1"/>
          </p:cNvSpPr>
          <p:nvPr>
            <p:ph type="title"/>
          </p:nvPr>
        </p:nvSpPr>
        <p:spPr/>
        <p:txBody>
          <a:bodyPr/>
          <a:lstStyle/>
          <a:p>
            <a:r>
              <a:rPr lang="en-US" dirty="0"/>
              <a:t>IRS TE/GE compliance strategies </a:t>
            </a:r>
          </a:p>
        </p:txBody>
      </p:sp>
      <p:sp>
        <p:nvSpPr>
          <p:cNvPr id="6" name="Content Placeholder 5">
            <a:extLst>
              <a:ext uri="{FF2B5EF4-FFF2-40B4-BE49-F238E27FC236}">
                <a16:creationId xmlns:a16="http://schemas.microsoft.com/office/drawing/2014/main" id="{035AC704-4D20-4B7B-A6C9-E341CCEAF28A}"/>
              </a:ext>
            </a:extLst>
          </p:cNvPr>
          <p:cNvSpPr>
            <a:spLocks noGrp="1"/>
          </p:cNvSpPr>
          <p:nvPr>
            <p:ph type="body" sz="quarter" idx="10"/>
          </p:nvPr>
        </p:nvSpPr>
        <p:spPr/>
        <p:txBody>
          <a:bodyPr/>
          <a:lstStyle/>
          <a:p>
            <a:r>
              <a:rPr lang="en-US" dirty="0"/>
              <a:t>Compliance strategies are used to identify priority compliance issues and to allocate resources. Current compliance strategies addressed include: </a:t>
            </a:r>
          </a:p>
          <a:p>
            <a:pPr lvl="1"/>
            <a:r>
              <a:rPr lang="en-US" dirty="0"/>
              <a:t>Hospital organizations with UBTI:</a:t>
            </a:r>
          </a:p>
          <a:p>
            <a:pPr lvl="2"/>
            <a:r>
              <a:rPr lang="en-US" dirty="0"/>
              <a:t>Focus on UBTI reported on Form 990-T, </a:t>
            </a:r>
            <a:r>
              <a:rPr lang="en-US" i="1" dirty="0"/>
              <a:t>Exempt Organization Business Income Tax Return</a:t>
            </a:r>
            <a:r>
              <a:rPr lang="en-US" dirty="0"/>
              <a:t>, where expenses materially exceed gross income</a:t>
            </a:r>
          </a:p>
          <a:p>
            <a:pPr lvl="1"/>
            <a:r>
              <a:rPr lang="en-US" dirty="0"/>
              <a:t>Former for-profit organizations: </a:t>
            </a:r>
          </a:p>
          <a:p>
            <a:pPr lvl="2"/>
            <a:r>
              <a:rPr lang="en-US" dirty="0"/>
              <a:t>Organizations formerly operated as for-profit entities prior to their conversion to Section 501(c)(3) organizations</a:t>
            </a:r>
          </a:p>
          <a:p>
            <a:pPr lvl="1"/>
            <a:r>
              <a:rPr lang="en-US" dirty="0"/>
              <a:t>For fiscal year 2022, IRS TE/GE completed 475 compliance strategy examinations, with an 85.9% change rate.</a:t>
            </a:r>
          </a:p>
          <a:p>
            <a:pPr lvl="1"/>
            <a:endParaRPr lang="en-US" dirty="0"/>
          </a:p>
          <a:p>
            <a:pPr lvl="2"/>
            <a:endParaRPr lang="en-US" dirty="0"/>
          </a:p>
          <a:p>
            <a:pPr lvl="2"/>
            <a:endParaRPr lang="en-US" dirty="0"/>
          </a:p>
        </p:txBody>
      </p:sp>
    </p:spTree>
    <p:extLst>
      <p:ext uri="{BB962C8B-B14F-4D97-AF65-F5344CB8AC3E}">
        <p14:creationId xmlns:p14="http://schemas.microsoft.com/office/powerpoint/2010/main" val="329671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ED3CBF3-2BDB-4532-85E1-48360898A7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3ED3CBF3-2BDB-4532-85E1-48360898A79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2580D9C-9E85-47F7-ACED-7731FB5FF9E9}"/>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B91E1595-66B2-44CF-8A44-06947B8D2CAD}"/>
              </a:ext>
            </a:extLst>
          </p:cNvPr>
          <p:cNvSpPr>
            <a:spLocks noGrp="1"/>
          </p:cNvSpPr>
          <p:nvPr>
            <p:ph type="title"/>
          </p:nvPr>
        </p:nvSpPr>
        <p:spPr/>
        <p:txBody>
          <a:bodyPr/>
          <a:lstStyle/>
          <a:p>
            <a:r>
              <a:rPr lang="en-US" dirty="0"/>
              <a:t>IRS TE/GE data-driven approaches</a:t>
            </a:r>
          </a:p>
        </p:txBody>
      </p:sp>
      <p:sp>
        <p:nvSpPr>
          <p:cNvPr id="3" name="Content Placeholder 2">
            <a:extLst>
              <a:ext uri="{FF2B5EF4-FFF2-40B4-BE49-F238E27FC236}">
                <a16:creationId xmlns:a16="http://schemas.microsoft.com/office/drawing/2014/main" id="{07CE7C7D-3A26-4B7F-8B91-E1AFFB50BD3B}"/>
              </a:ext>
            </a:extLst>
          </p:cNvPr>
          <p:cNvSpPr>
            <a:spLocks noGrp="1"/>
          </p:cNvSpPr>
          <p:nvPr>
            <p:ph type="body" sz="quarter" idx="10"/>
          </p:nvPr>
        </p:nvSpPr>
        <p:spPr/>
        <p:txBody>
          <a:bodyPr/>
          <a:lstStyle/>
          <a:p>
            <a:r>
              <a:rPr lang="en-US" dirty="0"/>
              <a:t>TE/GE and EO employ data-driven approaches to identifying organizations to examine: </a:t>
            </a:r>
          </a:p>
          <a:p>
            <a:pPr lvl="1"/>
            <a:r>
              <a:rPr lang="en-US" dirty="0"/>
              <a:t>Use procedures and models to analyze data from returns and other historical information to identify areas of noncompliance</a:t>
            </a:r>
          </a:p>
          <a:p>
            <a:r>
              <a:rPr lang="en-US" dirty="0"/>
              <a:t>Current priorities in data-driven approaches include:</a:t>
            </a:r>
          </a:p>
          <a:p>
            <a:pPr lvl="1"/>
            <a:r>
              <a:rPr lang="en-US" dirty="0"/>
              <a:t>Query sets/models for:</a:t>
            </a:r>
          </a:p>
          <a:p>
            <a:pPr lvl="2"/>
            <a:r>
              <a:rPr lang="en-US" dirty="0"/>
              <a:t>Form 990</a:t>
            </a:r>
          </a:p>
          <a:p>
            <a:pPr lvl="2"/>
            <a:r>
              <a:rPr lang="en-US" dirty="0"/>
              <a:t>Form 990-EZ</a:t>
            </a:r>
          </a:p>
          <a:p>
            <a:pPr lvl="2"/>
            <a:r>
              <a:rPr lang="en-US" dirty="0"/>
              <a:t>Form 990-PF</a:t>
            </a:r>
          </a:p>
          <a:p>
            <a:pPr lvl="2"/>
            <a:r>
              <a:rPr lang="en-US" dirty="0"/>
              <a:t>Form 5227</a:t>
            </a:r>
          </a:p>
          <a:p>
            <a:pPr lvl="1"/>
            <a:r>
              <a:rPr lang="en-US" dirty="0"/>
              <a:t>Collaboration with research, applied analytics and statistics (RAAS) </a:t>
            </a:r>
          </a:p>
          <a:p>
            <a:r>
              <a:rPr lang="en-US" dirty="0"/>
              <a:t>For fiscal year 2022, IRS TE/GE completed 938 data-driven examinations, with an 84.4% change rate.</a:t>
            </a:r>
          </a:p>
        </p:txBody>
      </p:sp>
    </p:spTree>
    <p:extLst>
      <p:ext uri="{BB962C8B-B14F-4D97-AF65-F5344CB8AC3E}">
        <p14:creationId xmlns:p14="http://schemas.microsoft.com/office/powerpoint/2010/main" val="66843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9BFDBD-6BBC-4C23-8E22-5EBEACAD29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CB9BFDBD-6BBC-4C23-8E22-5EBEACAD29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8CB2609-3AE1-4222-A374-F949E0D3DB6E}"/>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IRS TE/GE referrals, claims and casework</a:t>
            </a:r>
            <a:br>
              <a:rPr lang="en-US" dirty="0"/>
            </a:br>
            <a:r>
              <a:rPr lang="en-US" dirty="0"/>
              <a:t> </a:t>
            </a:r>
          </a:p>
        </p:txBody>
      </p:sp>
      <p:sp>
        <p:nvSpPr>
          <p:cNvPr id="3" name="Content Placeholder 2"/>
          <p:cNvSpPr>
            <a:spLocks noGrp="1"/>
          </p:cNvSpPr>
          <p:nvPr>
            <p:ph type="body" sz="quarter" idx="10"/>
          </p:nvPr>
        </p:nvSpPr>
        <p:spPr/>
        <p:txBody>
          <a:bodyPr/>
          <a:lstStyle/>
          <a:p>
            <a:r>
              <a:rPr lang="en-US" dirty="0"/>
              <a:t>Referrals:</a:t>
            </a:r>
          </a:p>
          <a:p>
            <a:pPr lvl="1"/>
            <a:r>
              <a:rPr lang="en-US" dirty="0"/>
              <a:t>Receives referrals from sources both inside and outside the IRS that allege noncompliance by exempt organizations</a:t>
            </a:r>
          </a:p>
          <a:p>
            <a:r>
              <a:rPr lang="en-US" dirty="0"/>
              <a:t>Claims:</a:t>
            </a:r>
          </a:p>
          <a:p>
            <a:pPr lvl="1"/>
            <a:r>
              <a:rPr lang="en-US" dirty="0"/>
              <a:t>Handles claims from tax-exempt organizations requesting refunds or credits of overpayments of amounts already assessed and paid:</a:t>
            </a:r>
          </a:p>
          <a:p>
            <a:pPr lvl="2"/>
            <a:r>
              <a:rPr lang="en-US" dirty="0"/>
              <a:t>Including tax, penalties, interest, or adjustments of tax paid or credits not previously reported or allowed</a:t>
            </a:r>
          </a:p>
          <a:p>
            <a:r>
              <a:rPr lang="en-US" dirty="0"/>
              <a:t>Casework:</a:t>
            </a:r>
          </a:p>
          <a:p>
            <a:pPr lvl="1"/>
            <a:r>
              <a:rPr lang="en-US" dirty="0"/>
              <a:t>Hospital examinations and compliance checks initiated by referrals from triannual community benefit and 501(r) reviews: </a:t>
            </a:r>
          </a:p>
          <a:p>
            <a:pPr lvl="2"/>
            <a:r>
              <a:rPr lang="en-US" dirty="0"/>
              <a:t>Section 9007(c) of the Affordable Care Act (ACA) requires the IRS to review, once every three years, community benefit activities of each tax-exempt hospital.</a:t>
            </a:r>
          </a:p>
          <a:p>
            <a:pPr lvl="2"/>
            <a:r>
              <a:rPr lang="en-US" dirty="0"/>
              <a:t>IRS has leveraged these community benefit reviews to review compliance with Section 501(r).</a:t>
            </a:r>
          </a:p>
          <a:p>
            <a:pPr lvl="1"/>
            <a:r>
              <a:rPr lang="en-US" dirty="0"/>
              <a:t>Most prominent issues found involve temporary workstreams related to repeal of Section 512(a)(7) and COVID-19-related employee retention credit claims.</a:t>
            </a:r>
          </a:p>
          <a:p>
            <a:r>
              <a:rPr lang="en-US" dirty="0"/>
              <a:t>For fiscal year 2022, IRS TE/GE completed 2,012 referrals, claims and other casework examinations, with a 72.8% change rate.</a:t>
            </a:r>
          </a:p>
        </p:txBody>
      </p:sp>
    </p:spTree>
    <p:extLst>
      <p:ext uri="{BB962C8B-B14F-4D97-AF65-F5344CB8AC3E}">
        <p14:creationId xmlns:p14="http://schemas.microsoft.com/office/powerpoint/2010/main" val="238943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E7E08C-82F5-43E3-B9E0-65AD60FD8D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43E7E08C-82F5-43E3-B9E0-65AD60FD8D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0A1D787-27C6-4EDC-8B50-A5425F4B20BD}"/>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IRS TE/GE compliance checks </a:t>
            </a:r>
          </a:p>
        </p:txBody>
      </p:sp>
      <p:sp>
        <p:nvSpPr>
          <p:cNvPr id="3" name="Content Placeholder 2"/>
          <p:cNvSpPr>
            <a:spLocks noGrp="1"/>
          </p:cNvSpPr>
          <p:nvPr>
            <p:ph type="body" sz="quarter" idx="10"/>
          </p:nvPr>
        </p:nvSpPr>
        <p:spPr/>
        <p:txBody>
          <a:bodyPr/>
          <a:lstStyle/>
          <a:p>
            <a:r>
              <a:rPr lang="en-US" dirty="0"/>
              <a:t>TE/GE and EO use “compliance checks” or “soft letters” to address potential noncompliance. </a:t>
            </a:r>
          </a:p>
          <a:p>
            <a:r>
              <a:rPr lang="en-US" dirty="0"/>
              <a:t>A compliance check is non-examination correspondence with an organization to either: </a:t>
            </a:r>
          </a:p>
          <a:p>
            <a:pPr lvl="1"/>
            <a:r>
              <a:rPr lang="en-US" dirty="0"/>
              <a:t>Ask about an item on a filed return</a:t>
            </a:r>
          </a:p>
          <a:p>
            <a:pPr lvl="1"/>
            <a:r>
              <a:rPr lang="en-US" dirty="0"/>
              <a:t>Determine whether reporting requirements have been met</a:t>
            </a:r>
          </a:p>
          <a:p>
            <a:pPr lvl="1"/>
            <a:r>
              <a:rPr lang="en-US" dirty="0"/>
              <a:t>Assess whether an organization’s activities are consistent with its tax-exempt purpose </a:t>
            </a:r>
          </a:p>
          <a:p>
            <a:r>
              <a:rPr lang="en-US" dirty="0"/>
              <a:t>A soft letter notifies an organization of a change in law or a compliance issue; responses are not expected but, if received, may be converted into a compliance check. </a:t>
            </a:r>
          </a:p>
          <a:p>
            <a:r>
              <a:rPr lang="en-US" dirty="0"/>
              <a:t>Examples of compliance checks:</a:t>
            </a:r>
          </a:p>
          <a:p>
            <a:pPr lvl="1"/>
            <a:r>
              <a:rPr lang="en-US" dirty="0"/>
              <a:t>Entities that were required to file but failed to file Form 990-T</a:t>
            </a:r>
          </a:p>
          <a:p>
            <a:pPr lvl="1"/>
            <a:r>
              <a:rPr lang="en-US" dirty="0"/>
              <a:t>Hospital organizations that did not comply with the Section 501(r) financial assistance policy requirements</a:t>
            </a:r>
          </a:p>
          <a:p>
            <a:pPr lvl="1"/>
            <a:r>
              <a:rPr lang="en-US" dirty="0"/>
              <a:t>Section 4960 tax on entities reporting compensation under on Part VII greater than $1 million without Form 4720 on file</a:t>
            </a:r>
          </a:p>
        </p:txBody>
      </p:sp>
    </p:spTree>
    <p:extLst>
      <p:ext uri="{BB962C8B-B14F-4D97-AF65-F5344CB8AC3E}">
        <p14:creationId xmlns:p14="http://schemas.microsoft.com/office/powerpoint/2010/main" val="420842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1B882F-963E-45E7-BC9E-AA44448F20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6" imgH="396" progId="TCLayout.ActiveDocument.1">
                  <p:embed/>
                </p:oleObj>
              </mc:Choice>
              <mc:Fallback>
                <p:oleObj name="think-cell Slide" r:id="rId4" imgW="396" imgH="396" progId="TCLayout.ActiveDocument.1">
                  <p:embed/>
                  <p:pic>
                    <p:nvPicPr>
                      <p:cNvPr id="4" name="Object 3" hidden="1">
                        <a:extLst>
                          <a:ext uri="{FF2B5EF4-FFF2-40B4-BE49-F238E27FC236}">
                            <a16:creationId xmlns:a16="http://schemas.microsoft.com/office/drawing/2014/main" id="{0E1B882F-963E-45E7-BC9E-AA44448F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6844C1-F98F-4E84-A3E5-769AD7AD05E4}"/>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9971B1B-86B2-4AFC-8BD6-695ACEBFC5DE}"/>
              </a:ext>
            </a:extLst>
          </p:cNvPr>
          <p:cNvSpPr>
            <a:spLocks noGrp="1"/>
          </p:cNvSpPr>
          <p:nvPr>
            <p:ph type="title"/>
          </p:nvPr>
        </p:nvSpPr>
        <p:spPr/>
        <p:txBody>
          <a:bodyPr/>
          <a:lstStyle/>
          <a:p>
            <a:r>
              <a:rPr lang="en-US" dirty="0"/>
              <a:t>Items to note from FY23 TE/GE program letter</a:t>
            </a:r>
            <a:endParaRPr lang="en-IN" dirty="0"/>
          </a:p>
        </p:txBody>
      </p:sp>
      <p:sp>
        <p:nvSpPr>
          <p:cNvPr id="7" name="Content Placeholder 6">
            <a:extLst>
              <a:ext uri="{FF2B5EF4-FFF2-40B4-BE49-F238E27FC236}">
                <a16:creationId xmlns:a16="http://schemas.microsoft.com/office/drawing/2014/main" id="{9F8580C7-CAD6-4422-9C2C-C152080AEF5D}"/>
              </a:ext>
            </a:extLst>
          </p:cNvPr>
          <p:cNvSpPr>
            <a:spLocks noGrp="1"/>
          </p:cNvSpPr>
          <p:nvPr>
            <p:ph type="body" sz="quarter" idx="10"/>
          </p:nvPr>
        </p:nvSpPr>
        <p:spPr/>
        <p:txBody>
          <a:bodyPr/>
          <a:lstStyle/>
          <a:p>
            <a:r>
              <a:rPr lang="en-US" dirty="0"/>
              <a:t>The FY23 TE/GE program letter continues to be only two pages and includes general compliance goals and priorities, including: </a:t>
            </a:r>
          </a:p>
          <a:p>
            <a:pPr lvl="1"/>
            <a:r>
              <a:rPr lang="en-US" dirty="0"/>
              <a:t>Examine organizations and entities using referrals and data analytics to focus on high-risk issues</a:t>
            </a:r>
          </a:p>
          <a:p>
            <a:pPr lvl="1"/>
            <a:r>
              <a:rPr lang="en-US" dirty="0"/>
              <a:t>Collaborate with Criminal Investigation (CI); Large Business and International Division (LB&amp;I); Small Business/Self-Employed Division (SB/SE); and Office of Research, Applied Analytics and Statistics (RAAS) in selecting and examining returns </a:t>
            </a:r>
          </a:p>
          <a:p>
            <a:pPr lvl="1"/>
            <a:r>
              <a:rPr lang="en-US" dirty="0"/>
              <a:t>Expand the use of data, machine learning and artificial intelligence algorithms to select returns for exam</a:t>
            </a:r>
          </a:p>
        </p:txBody>
      </p:sp>
    </p:spTree>
    <p:extLst>
      <p:ext uri="{BB962C8B-B14F-4D97-AF65-F5344CB8AC3E}">
        <p14:creationId xmlns:p14="http://schemas.microsoft.com/office/powerpoint/2010/main" val="211346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9E6-84A7-451D-91F5-8890F315C2F4}"/>
              </a:ext>
            </a:extLst>
          </p:cNvPr>
          <p:cNvSpPr>
            <a:spLocks noGrp="1"/>
          </p:cNvSpPr>
          <p:nvPr>
            <p:ph type="title"/>
          </p:nvPr>
        </p:nvSpPr>
        <p:spPr/>
        <p:txBody>
          <a:bodyPr/>
          <a:lstStyle/>
          <a:p>
            <a:r>
              <a:rPr lang="en-US" dirty="0"/>
              <a:t>IRS TE/GE compliance programs and priorities</a:t>
            </a:r>
          </a:p>
        </p:txBody>
      </p:sp>
      <p:sp>
        <p:nvSpPr>
          <p:cNvPr id="4" name="Content Placeholder 3">
            <a:extLst>
              <a:ext uri="{FF2B5EF4-FFF2-40B4-BE49-F238E27FC236}">
                <a16:creationId xmlns:a16="http://schemas.microsoft.com/office/drawing/2014/main" id="{F2293054-CF34-408A-82A2-11D7C946E04E}"/>
              </a:ext>
            </a:extLst>
          </p:cNvPr>
          <p:cNvSpPr>
            <a:spLocks noGrp="1"/>
          </p:cNvSpPr>
          <p:nvPr>
            <p:ph type="body" sz="quarter" idx="10"/>
          </p:nvPr>
        </p:nvSpPr>
        <p:spPr/>
        <p:txBody>
          <a:bodyPr/>
          <a:lstStyle/>
          <a:p>
            <a:r>
              <a:rPr lang="en-US" dirty="0"/>
              <a:t>The IRS has a separate web page for tax-exempt and government-entity “compliance programs and priorities.” The page states the IRS will continue to pursue the compliance programs described in prior TE/GE program letters:</a:t>
            </a:r>
          </a:p>
          <a:p>
            <a:pPr lvl="1"/>
            <a:r>
              <a:rPr lang="en-US" dirty="0"/>
              <a:t>See </a:t>
            </a:r>
            <a:r>
              <a:rPr lang="en-US" dirty="0">
                <a:solidFill>
                  <a:schemeClr val="tx2"/>
                </a:solidFill>
                <a:hlinkClick r:id="rId3">
                  <a:extLst>
                    <a:ext uri="{A12FA001-AC4F-418D-AE19-62706E023703}">
                      <ahyp:hlinkClr xmlns:ahyp="http://schemas.microsoft.com/office/drawing/2018/hyperlinkcolor" val="tx"/>
                    </a:ext>
                  </a:extLst>
                </a:hlinkClick>
              </a:rPr>
              <a:t>Tax Exempt &amp; Government Entities — Compliance Program and Priorities </a:t>
            </a:r>
            <a:endParaRPr lang="en-US" dirty="0">
              <a:solidFill>
                <a:schemeClr val="tx2"/>
              </a:solidFill>
            </a:endParaRPr>
          </a:p>
          <a:p>
            <a:r>
              <a:rPr lang="en-US" dirty="0"/>
              <a:t>The web page also lists current compliance strategies for FY23, including strategies for examination of: </a:t>
            </a:r>
          </a:p>
          <a:p>
            <a:pPr lvl="1"/>
            <a:r>
              <a:rPr lang="en-IN" dirty="0"/>
              <a:t>Excise tax on excess compensation (Section 4960) — Form 990 filers that reported paying compensation over $1 million to at least one covered employee but did not file Form 4720 to report or pay the excise tax </a:t>
            </a:r>
          </a:p>
          <a:p>
            <a:pPr lvl="1"/>
            <a:r>
              <a:rPr lang="en-IN" dirty="0"/>
              <a:t>Form 990-N filers with gross receipts over $50,000</a:t>
            </a:r>
            <a:endParaRPr lang="en-IN" strike="sngStrike" dirty="0"/>
          </a:p>
          <a:p>
            <a:pPr lvl="1"/>
            <a:r>
              <a:rPr lang="en-IN" dirty="0"/>
              <a:t>Worker classification — to determine whether organizations are incorrectly reporting employees as independent contractors</a:t>
            </a:r>
            <a:endParaRPr lang="en-IN" strike="sngStrike" dirty="0"/>
          </a:p>
          <a:p>
            <a:pPr marL="356616" lvl="1" indent="0">
              <a:buNone/>
            </a:pPr>
            <a:endParaRPr lang="en-IN" dirty="0">
              <a:solidFill>
                <a:srgbClr val="FF0000"/>
              </a:solidFill>
            </a:endParaRPr>
          </a:p>
          <a:p>
            <a:endParaRPr lang="en-US" dirty="0"/>
          </a:p>
        </p:txBody>
      </p:sp>
    </p:spTree>
    <p:extLst>
      <p:ext uri="{BB962C8B-B14F-4D97-AF65-F5344CB8AC3E}">
        <p14:creationId xmlns:p14="http://schemas.microsoft.com/office/powerpoint/2010/main" val="62549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1</a:t>
            </a:r>
          </a:p>
        </p:txBody>
      </p:sp>
      <p:sp>
        <p:nvSpPr>
          <p:cNvPr id="3" name="Content Placeholder 2"/>
          <p:cNvSpPr>
            <a:spLocks noGrp="1"/>
          </p:cNvSpPr>
          <p:nvPr>
            <p:ph idx="4294967295"/>
          </p:nvPr>
        </p:nvSpPr>
        <p:spPr>
          <a:xfrm>
            <a:off x="609918" y="1138238"/>
            <a:ext cx="5162550" cy="4948237"/>
          </a:xfrm>
        </p:spPr>
        <p:txBody>
          <a:bodyPr/>
          <a:lstStyle/>
          <a:p>
            <a:pPr marL="0" indent="0">
              <a:buNone/>
            </a:pPr>
            <a:r>
              <a:rPr lang="en-US" dirty="0"/>
              <a:t>There were fewer TE/GE examinations started in 2022 than in 2021:</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200" i="1" dirty="0"/>
          </a:p>
          <a:p>
            <a:pPr marL="0" indent="0">
              <a:buNone/>
            </a:pPr>
            <a:endParaRPr lang="en-US" sz="1200" i="1" dirty="0"/>
          </a:p>
        </p:txBody>
      </p:sp>
      <p:grpSp>
        <p:nvGrpSpPr>
          <p:cNvPr id="9" name="Group 8">
            <a:extLst>
              <a:ext uri="{FF2B5EF4-FFF2-40B4-BE49-F238E27FC236}">
                <a16:creationId xmlns:a16="http://schemas.microsoft.com/office/drawing/2014/main" id="{A183DE0C-05FD-40BC-8856-F6CCC1AA6627}"/>
              </a:ext>
            </a:extLst>
          </p:cNvPr>
          <p:cNvGrpSpPr/>
          <p:nvPr/>
        </p:nvGrpSpPr>
        <p:grpSpPr>
          <a:xfrm>
            <a:off x="617221" y="2317918"/>
            <a:ext cx="1155823" cy="444500"/>
            <a:chOff x="781050" y="2032000"/>
            <a:chExt cx="1155823" cy="444500"/>
          </a:xfrm>
        </p:grpSpPr>
        <p:grpSp>
          <p:nvGrpSpPr>
            <p:cNvPr id="10" name="Group 9">
              <a:extLst>
                <a:ext uri="{FF2B5EF4-FFF2-40B4-BE49-F238E27FC236}">
                  <a16:creationId xmlns:a16="http://schemas.microsoft.com/office/drawing/2014/main" id="{B50ABFC4-F077-4DCF-9D21-5A1E18BB287D}"/>
                </a:ext>
              </a:extLst>
            </p:cNvPr>
            <p:cNvGrpSpPr/>
            <p:nvPr/>
          </p:nvGrpSpPr>
          <p:grpSpPr>
            <a:xfrm>
              <a:off x="781050" y="2032000"/>
              <a:ext cx="444500" cy="444500"/>
              <a:chOff x="781050" y="2032000"/>
              <a:chExt cx="444500" cy="444500"/>
            </a:xfrm>
          </p:grpSpPr>
          <p:sp>
            <p:nvSpPr>
              <p:cNvPr id="12" name="Oval 11">
                <a:extLst>
                  <a:ext uri="{FF2B5EF4-FFF2-40B4-BE49-F238E27FC236}">
                    <a16:creationId xmlns:a16="http://schemas.microsoft.com/office/drawing/2014/main" id="{FF279FE3-F979-4457-9B62-B8512B7DB533}"/>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sp>
            <p:nvSpPr>
              <p:cNvPr id="13" name="Oval 12">
                <a:extLst>
                  <a:ext uri="{FF2B5EF4-FFF2-40B4-BE49-F238E27FC236}">
                    <a16:creationId xmlns:a16="http://schemas.microsoft.com/office/drawing/2014/main" id="{1F27DA63-B9DB-40F9-9CB2-BEF3233394C3}"/>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1" name="Rectangle 10">
              <a:extLst>
                <a:ext uri="{FF2B5EF4-FFF2-40B4-BE49-F238E27FC236}">
                  <a16:creationId xmlns:a16="http://schemas.microsoft.com/office/drawing/2014/main" id="{6A608B99-B170-4706-A325-2706D512FD05}"/>
                </a:ext>
              </a:extLst>
            </p:cNvPr>
            <p:cNvSpPr/>
            <p:nvPr/>
          </p:nvSpPr>
          <p:spPr>
            <a:xfrm>
              <a:off x="1284515" y="2069584"/>
              <a:ext cx="652358" cy="369332"/>
            </a:xfrm>
            <a:prstGeom prst="rect">
              <a:avLst/>
            </a:prstGeom>
          </p:spPr>
          <p:txBody>
            <a:bodyPr wrap="none">
              <a:spAutoFit/>
            </a:bodyPr>
            <a:lstStyle/>
            <a:p>
              <a:pPr>
                <a:buClr>
                  <a:schemeClr val="bg1"/>
                </a:buClr>
              </a:pPr>
              <a:r>
                <a:rPr lang="en-US" dirty="0">
                  <a:solidFill>
                    <a:schemeClr val="bg1"/>
                  </a:solidFill>
                </a:rPr>
                <a:t>True</a:t>
              </a:r>
            </a:p>
          </p:txBody>
        </p:sp>
      </p:grpSp>
      <p:grpSp>
        <p:nvGrpSpPr>
          <p:cNvPr id="4" name="Group 3">
            <a:extLst>
              <a:ext uri="{FF2B5EF4-FFF2-40B4-BE49-F238E27FC236}">
                <a16:creationId xmlns:a16="http://schemas.microsoft.com/office/drawing/2014/main" id="{5DF0555B-0677-4F0E-8A7F-4F859A211545}"/>
              </a:ext>
            </a:extLst>
          </p:cNvPr>
          <p:cNvGrpSpPr/>
          <p:nvPr/>
        </p:nvGrpSpPr>
        <p:grpSpPr>
          <a:xfrm>
            <a:off x="609918" y="3189771"/>
            <a:ext cx="444500" cy="444500"/>
            <a:chOff x="609918" y="3189771"/>
            <a:chExt cx="444500" cy="444500"/>
          </a:xfrm>
        </p:grpSpPr>
        <p:sp>
          <p:nvSpPr>
            <p:cNvPr id="17" name="Oval 16">
              <a:extLst>
                <a:ext uri="{FF2B5EF4-FFF2-40B4-BE49-F238E27FC236}">
                  <a16:creationId xmlns:a16="http://schemas.microsoft.com/office/drawing/2014/main" id="{6BEDCF89-9CAD-4B06-A692-1587E195408C}"/>
                </a:ext>
              </a:extLst>
            </p:cNvPr>
            <p:cNvSpPr/>
            <p:nvPr/>
          </p:nvSpPr>
          <p:spPr>
            <a:xfrm>
              <a:off x="668883" y="3248737"/>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18" name="Oval 17">
              <a:extLst>
                <a:ext uri="{FF2B5EF4-FFF2-40B4-BE49-F238E27FC236}">
                  <a16:creationId xmlns:a16="http://schemas.microsoft.com/office/drawing/2014/main" id="{E175AAB8-6C9B-4256-BBB2-EE3D6D268D1C}"/>
                </a:ext>
              </a:extLst>
            </p:cNvPr>
            <p:cNvSpPr/>
            <p:nvPr/>
          </p:nvSpPr>
          <p:spPr>
            <a:xfrm>
              <a:off x="609918" y="3189771"/>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6" name="Rectangle 15">
            <a:extLst>
              <a:ext uri="{FF2B5EF4-FFF2-40B4-BE49-F238E27FC236}">
                <a16:creationId xmlns:a16="http://schemas.microsoft.com/office/drawing/2014/main" id="{FF243ED7-0737-402B-A765-A87C1A3A2510}"/>
              </a:ext>
            </a:extLst>
          </p:cNvPr>
          <p:cNvSpPr/>
          <p:nvPr/>
        </p:nvSpPr>
        <p:spPr>
          <a:xfrm>
            <a:off x="1113383" y="3227355"/>
            <a:ext cx="4659085" cy="369332"/>
          </a:xfrm>
          <a:prstGeom prst="rect">
            <a:avLst/>
          </a:prstGeom>
        </p:spPr>
        <p:txBody>
          <a:bodyPr wrap="square">
            <a:spAutoFit/>
          </a:bodyPr>
          <a:lstStyle/>
          <a:p>
            <a:pPr>
              <a:buClr>
                <a:schemeClr val="bg1"/>
              </a:buClr>
            </a:pPr>
            <a:r>
              <a:rPr lang="en-US" dirty="0">
                <a:solidFill>
                  <a:schemeClr val="bg1"/>
                </a:solidFill>
              </a:rPr>
              <a:t>False</a:t>
            </a:r>
          </a:p>
        </p:txBody>
      </p:sp>
      <p:pic>
        <p:nvPicPr>
          <p:cNvPr id="30" name="Picture 29">
            <a:extLst>
              <a:ext uri="{FF2B5EF4-FFF2-40B4-BE49-F238E27FC236}">
                <a16:creationId xmlns:a16="http://schemas.microsoft.com/office/drawing/2014/main" id="{87D813C8-876E-4E0F-A0C5-EECF04CF50C6}"/>
              </a:ext>
            </a:extLst>
          </p:cNvPr>
          <p:cNvPicPr>
            <a:picLocks/>
          </p:cNvPicPr>
          <p:nvPr>
            <p:custDataLst>
              <p:tags r:id="rId3"/>
            </p:custDataLst>
          </p:nvPr>
        </p:nvPicPr>
        <p:blipFill>
          <a:blip r:embed="rId8" cstate="screen">
            <a:extLst>
              <a:ext uri="{28A0092B-C50C-407E-A947-70E740481C1C}">
                <a14:useLocalDpi xmlns:a14="http://schemas.microsoft.com/office/drawing/2010/main"/>
              </a:ext>
            </a:extLst>
          </a:blip>
          <a:srcRect l="13011" r="13011"/>
          <a:stretch/>
        </p:blipFill>
        <p:spPr>
          <a:xfrm>
            <a:off x="6102351" y="1133475"/>
            <a:ext cx="5514974" cy="4967288"/>
          </a:xfrm>
          <a:prstGeom prst="rect">
            <a:avLst/>
          </a:prstGeom>
        </p:spPr>
      </p:pic>
    </p:spTree>
    <p:extLst>
      <p:ext uri="{BB962C8B-B14F-4D97-AF65-F5344CB8AC3E}">
        <p14:creationId xmlns:p14="http://schemas.microsoft.com/office/powerpoint/2010/main" val="82809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A03C17-FD47-438B-80BF-F7D6E16736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83A03C17-FD47-438B-80BF-F7D6E16736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2466" name="Title 4"/>
          <p:cNvSpPr>
            <a:spLocks noGrp="1"/>
          </p:cNvSpPr>
          <p:nvPr>
            <p:ph type="title"/>
          </p:nvPr>
        </p:nvSpPr>
        <p:spPr/>
        <p:txBody>
          <a:bodyPr/>
          <a:lstStyle/>
          <a:p>
            <a:r>
              <a:rPr lang="en-US" altLang="en-US" dirty="0"/>
              <a:t>Disclaimer</a:t>
            </a:r>
          </a:p>
        </p:txBody>
      </p:sp>
      <p:sp>
        <p:nvSpPr>
          <p:cNvPr id="6" name="Text Placeholder 5">
            <a:extLst>
              <a:ext uri="{FF2B5EF4-FFF2-40B4-BE49-F238E27FC236}">
                <a16:creationId xmlns:a16="http://schemas.microsoft.com/office/drawing/2014/main" id="{C743CA9F-54AB-4AE5-8061-5656FE749347}"/>
              </a:ext>
            </a:extLst>
          </p:cNvPr>
          <p:cNvSpPr>
            <a:spLocks noGrp="1"/>
          </p:cNvSpPr>
          <p:nvPr>
            <p:ph type="body" sz="quarter" idx="10"/>
          </p:nvPr>
        </p:nvSpPr>
        <p:spPr/>
        <p:txBody>
          <a:bodyPr/>
          <a:lstStyle/>
          <a:p>
            <a:pPr marL="356616" lvl="1"/>
            <a:r>
              <a:rPr lang="en-US" sz="16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marL="356616" lvl="1"/>
            <a:r>
              <a:rPr lang="en-US" sz="1600" dirty="0"/>
              <a:t>This presentation is © 2023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Ernst &amp; Young LLP expressly disclaims any liability in connection with use of this presentation or its contents by any third party.</a:t>
            </a:r>
          </a:p>
          <a:p>
            <a:pPr marL="356616" lvl="1"/>
            <a:r>
              <a:rPr lang="en-US" sz="1600" dirty="0"/>
              <a:t>Views expressed in this presentation are those of the speakers and do not necessarily represent the views of </a:t>
            </a:r>
            <a:br>
              <a:rPr lang="en-US" sz="1600" dirty="0"/>
            </a:br>
            <a:r>
              <a:rPr lang="en-US" sz="1600" dirty="0"/>
              <a:t>Ernst &amp; Young LLP. </a:t>
            </a:r>
          </a:p>
          <a:p>
            <a:pPr marL="356616" lvl="1"/>
            <a:r>
              <a:rPr lang="en-US" sz="1600" dirty="0"/>
              <a:t>This presentation is provided solely for the purpose of enhancing knowledge on tax matters. It does not provide accounting, tax or other professional advice because it does not take into account any specific taxpayer’s facts and circumstances. </a:t>
            </a:r>
          </a:p>
          <a:p>
            <a:pPr marL="356616" lvl="1"/>
            <a:r>
              <a:rPr lang="en-US" sz="1600" dirty="0"/>
              <a:t>Neither EY nor any member firm thereof shall bear any responsibility whatsoever for the content, accuracy or security of any third-party websites that are linked (by way of hyperlink or otherwise) in this presentation. </a:t>
            </a:r>
          </a:p>
          <a:p>
            <a:endParaRPr lang="en-IN" sz="1600" dirty="0"/>
          </a:p>
        </p:txBody>
      </p:sp>
    </p:spTree>
    <p:extLst>
      <p:ext uri="{BB962C8B-B14F-4D97-AF65-F5344CB8AC3E}">
        <p14:creationId xmlns:p14="http://schemas.microsoft.com/office/powerpoint/2010/main" val="3028771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8084B-699C-4714-8A51-EC570ABF3A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Section divider over two lines or three lines</a:t>
            </a:r>
            <a:endParaRPr lang="en-GB" dirty="0">
              <a:solidFill>
                <a:schemeClr val="tx1"/>
              </a:solidFill>
            </a:endParaRPr>
          </a:p>
        </p:txBody>
      </p:sp>
      <p:sp>
        <p:nvSpPr>
          <p:cNvPr id="6" name="Freeform 6"/>
          <p:cNvSpPr>
            <a:spLocks/>
          </p:cNvSpPr>
          <p:nvPr/>
        </p:nvSpPr>
        <p:spPr bwMode="gray">
          <a:xfrm>
            <a:off x="3176"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1631216"/>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Electronic filing and IRS processing challenges</a:t>
            </a:r>
          </a:p>
        </p:txBody>
      </p:sp>
      <p:sp>
        <p:nvSpPr>
          <p:cNvPr id="15" name="Slide Number Placeholder 4">
            <a:extLst>
              <a:ext uri="{FF2B5EF4-FFF2-40B4-BE49-F238E27FC236}">
                <a16:creationId xmlns:a16="http://schemas.microsoft.com/office/drawing/2014/main" id="{85B76847-B255-4176-96A9-E0AEB38D5EA0}"/>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19</a:t>
            </a:fld>
            <a:endParaRPr dirty="0"/>
          </a:p>
        </p:txBody>
      </p:sp>
      <p:sp>
        <p:nvSpPr>
          <p:cNvPr id="16" name="Rectangle 15">
            <a:extLst>
              <a:ext uri="{FF2B5EF4-FFF2-40B4-BE49-F238E27FC236}">
                <a16:creationId xmlns:a16="http://schemas.microsoft.com/office/drawing/2014/main" id="{F6C549F2-AFE8-42B3-8815-A67DE2DF97A8}"/>
              </a:ext>
            </a:extLst>
          </p:cNvPr>
          <p:cNvSpPr/>
          <p:nvPr/>
        </p:nvSpPr>
        <p:spPr>
          <a:xfrm>
            <a:off x="4564621" y="6536050"/>
            <a:ext cx="3069110"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grpSp>
        <p:nvGrpSpPr>
          <p:cNvPr id="17" name="Group 4">
            <a:extLst>
              <a:ext uri="{FF2B5EF4-FFF2-40B4-BE49-F238E27FC236}">
                <a16:creationId xmlns:a16="http://schemas.microsoft.com/office/drawing/2014/main" id="{283934E6-68BC-4BE8-8822-D9D96B7A0CF4}"/>
              </a:ext>
            </a:extLst>
          </p:cNvPr>
          <p:cNvGrpSpPr>
            <a:grpSpLocks noChangeAspect="1"/>
          </p:cNvGrpSpPr>
          <p:nvPr/>
        </p:nvGrpSpPr>
        <p:grpSpPr bwMode="auto">
          <a:xfrm>
            <a:off x="11287125" y="6356350"/>
            <a:ext cx="303213" cy="311150"/>
            <a:chOff x="7110" y="4004"/>
            <a:chExt cx="191" cy="196"/>
          </a:xfrm>
        </p:grpSpPr>
        <p:sp>
          <p:nvSpPr>
            <p:cNvPr id="18" name="Freeform 5">
              <a:extLst>
                <a:ext uri="{FF2B5EF4-FFF2-40B4-BE49-F238E27FC236}">
                  <a16:creationId xmlns:a16="http://schemas.microsoft.com/office/drawing/2014/main" id="{22E2F639-7B7C-4954-9D1B-3F9438AA82E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 name="Freeform 6">
              <a:extLst>
                <a:ext uri="{FF2B5EF4-FFF2-40B4-BE49-F238E27FC236}">
                  <a16:creationId xmlns:a16="http://schemas.microsoft.com/office/drawing/2014/main" id="{AAA31D64-519F-4D34-8967-4E0195116AD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7">
              <a:extLst>
                <a:ext uri="{FF2B5EF4-FFF2-40B4-BE49-F238E27FC236}">
                  <a16:creationId xmlns:a16="http://schemas.microsoft.com/office/drawing/2014/main" id="{0964764C-36D3-4CCE-BE0C-3B5019BBBAEA}"/>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3277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1B882F-963E-45E7-BC9E-AA44448F20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6" imgH="396" progId="TCLayout.ActiveDocument.1">
                  <p:embed/>
                </p:oleObj>
              </mc:Choice>
              <mc:Fallback>
                <p:oleObj name="think-cell Slide" r:id="rId4" imgW="396" imgH="396" progId="TCLayout.ActiveDocument.1">
                  <p:embed/>
                  <p:pic>
                    <p:nvPicPr>
                      <p:cNvPr id="4" name="Object 3" hidden="1">
                        <a:extLst>
                          <a:ext uri="{FF2B5EF4-FFF2-40B4-BE49-F238E27FC236}">
                            <a16:creationId xmlns:a16="http://schemas.microsoft.com/office/drawing/2014/main" id="{0E1B882F-963E-45E7-BC9E-AA44448F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6844C1-F98F-4E84-A3E5-769AD7AD05E4}"/>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9971B1B-86B2-4AFC-8BD6-695ACEBFC5DE}"/>
              </a:ext>
            </a:extLst>
          </p:cNvPr>
          <p:cNvSpPr>
            <a:spLocks noGrp="1"/>
          </p:cNvSpPr>
          <p:nvPr>
            <p:ph type="title"/>
          </p:nvPr>
        </p:nvSpPr>
        <p:spPr/>
        <p:txBody>
          <a:bodyPr/>
          <a:lstStyle/>
          <a:p>
            <a:r>
              <a:rPr lang="en-US" dirty="0"/>
              <a:t>Electronic filing requirements </a:t>
            </a:r>
            <a:endParaRPr lang="en-IN" dirty="0"/>
          </a:p>
        </p:txBody>
      </p:sp>
      <p:sp>
        <p:nvSpPr>
          <p:cNvPr id="7" name="Content Placeholder 6">
            <a:extLst>
              <a:ext uri="{FF2B5EF4-FFF2-40B4-BE49-F238E27FC236}">
                <a16:creationId xmlns:a16="http://schemas.microsoft.com/office/drawing/2014/main" id="{D6D01D60-2412-401A-BF41-FF05721F5C9F}"/>
              </a:ext>
            </a:extLst>
          </p:cNvPr>
          <p:cNvSpPr>
            <a:spLocks noGrp="1"/>
          </p:cNvSpPr>
          <p:nvPr>
            <p:ph type="body" sz="quarter" idx="10"/>
          </p:nvPr>
        </p:nvSpPr>
        <p:spPr/>
        <p:txBody>
          <a:bodyPr/>
          <a:lstStyle/>
          <a:p>
            <a:r>
              <a:rPr lang="en-US" dirty="0"/>
              <a:t>The Taxpayer First Act, enacted July 1, 2019, requires tax-exempt organizations to electronically file information returns and related forms, including, but not limited to: </a:t>
            </a:r>
          </a:p>
          <a:p>
            <a:pPr lvl="1"/>
            <a:r>
              <a:rPr lang="en-US" dirty="0"/>
              <a:t>Form 990 series, Form 4720 (must be e-filed by private foundations), Form 8868, Form 1120 POL, Forms 1023 and 1023-EZ, and Forms 1024 and 1024A </a:t>
            </a:r>
          </a:p>
          <a:p>
            <a:pPr lvl="1"/>
            <a:r>
              <a:rPr lang="en-US" dirty="0"/>
              <a:t>Can submit Forms 1023, 1024, 2848 and 8821 online </a:t>
            </a:r>
          </a:p>
          <a:p>
            <a:pPr>
              <a:spcAft>
                <a:spcPts val="1200"/>
              </a:spcAft>
            </a:pPr>
            <a:r>
              <a:rPr lang="en-US" dirty="0"/>
              <a:t>The IRS no longer accepts paper-filed returns required to be filed electronically and rejects electronically filed returns when they are materially incomplete or the wrong return.</a:t>
            </a:r>
          </a:p>
          <a:p>
            <a:r>
              <a:rPr lang="en-US" dirty="0"/>
              <a:t>Modernized e-file (MeF) providers can be found at </a:t>
            </a:r>
            <a:r>
              <a:rPr lang="en-US" dirty="0">
                <a:solidFill>
                  <a:srgbClr val="FFE600"/>
                </a:solidFill>
                <a:hlinkClick r:id="rId6">
                  <a:extLst>
                    <a:ext uri="{A12FA001-AC4F-418D-AE19-62706E023703}">
                      <ahyp:hlinkClr xmlns:ahyp="http://schemas.microsoft.com/office/drawing/2018/hyperlinkcolor" val="tx"/>
                    </a:ext>
                  </a:extLst>
                </a:hlinkClick>
              </a:rPr>
              <a:t>Tax Year 2021 Exempt Organizations Modernized e-File (MeF) Providers.</a:t>
            </a:r>
            <a:endParaRPr lang="en-US" dirty="0">
              <a:solidFill>
                <a:srgbClr val="FFE600"/>
              </a:solidFill>
            </a:endParaRPr>
          </a:p>
          <a:p>
            <a:endParaRPr lang="en-US" dirty="0"/>
          </a:p>
        </p:txBody>
      </p:sp>
    </p:spTree>
    <p:extLst>
      <p:ext uri="{BB962C8B-B14F-4D97-AF65-F5344CB8AC3E}">
        <p14:creationId xmlns:p14="http://schemas.microsoft.com/office/powerpoint/2010/main" val="99703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B0AC-605F-40A0-846F-118488A44A44}"/>
              </a:ext>
            </a:extLst>
          </p:cNvPr>
          <p:cNvSpPr>
            <a:spLocks noGrp="1"/>
          </p:cNvSpPr>
          <p:nvPr>
            <p:ph type="title"/>
          </p:nvPr>
        </p:nvSpPr>
        <p:spPr/>
        <p:txBody>
          <a:bodyPr/>
          <a:lstStyle/>
          <a:p>
            <a:r>
              <a:rPr lang="en-US" dirty="0"/>
              <a:t>IRS processing challenges</a:t>
            </a:r>
          </a:p>
        </p:txBody>
      </p:sp>
      <p:sp>
        <p:nvSpPr>
          <p:cNvPr id="3" name="Text Placeholder 2">
            <a:extLst>
              <a:ext uri="{FF2B5EF4-FFF2-40B4-BE49-F238E27FC236}">
                <a16:creationId xmlns:a16="http://schemas.microsoft.com/office/drawing/2014/main" id="{5A1990A9-0EE3-46AB-BB42-79CB54326B51}"/>
              </a:ext>
            </a:extLst>
          </p:cNvPr>
          <p:cNvSpPr>
            <a:spLocks noGrp="1"/>
          </p:cNvSpPr>
          <p:nvPr>
            <p:ph type="body" sz="quarter" idx="10"/>
          </p:nvPr>
        </p:nvSpPr>
        <p:spPr/>
        <p:txBody>
          <a:bodyPr/>
          <a:lstStyle/>
          <a:p>
            <a:r>
              <a:rPr lang="en-US" dirty="0"/>
              <a:t>Due to the IRS’s e-filing requirements, a few issues may arise when submitting returns:</a:t>
            </a:r>
          </a:p>
          <a:p>
            <a:pPr lvl="1"/>
            <a:r>
              <a:rPr lang="en-US" dirty="0"/>
              <a:t>Business Master File (BMF):</a:t>
            </a:r>
          </a:p>
          <a:p>
            <a:pPr lvl="2"/>
            <a:r>
              <a:rPr lang="en-US" dirty="0"/>
              <a:t>May reject BMF submissions if the information on the filing does not match the IRS Business Master File</a:t>
            </a:r>
          </a:p>
          <a:p>
            <a:pPr lvl="2"/>
            <a:r>
              <a:rPr lang="en-US" dirty="0"/>
              <a:t>Cases of the IRS changing the BMF without the instruction of exempt organizations or failing to change the BMF as requested by exempt organizations</a:t>
            </a:r>
          </a:p>
          <a:p>
            <a:pPr lvl="2"/>
            <a:r>
              <a:rPr lang="en-US" dirty="0"/>
              <a:t>EY tax alert on BMF issues: </a:t>
            </a:r>
            <a:r>
              <a:rPr lang="en-US" dirty="0">
                <a:solidFill>
                  <a:srgbClr val="FFE600"/>
                </a:solidFill>
                <a:hlinkClick r:id="rId3">
                  <a:extLst>
                    <a:ext uri="{A12FA001-AC4F-418D-AE19-62706E023703}">
                      <ahyp:hlinkClr xmlns:ahyp="http://schemas.microsoft.com/office/drawing/2018/hyperlinkcolor" val="tx"/>
                    </a:ext>
                  </a:extLst>
                </a:hlinkClick>
              </a:rPr>
              <a:t>TE/GE director suggests contacting the IRS for corrections</a:t>
            </a:r>
            <a:endParaRPr lang="en-US" dirty="0">
              <a:solidFill>
                <a:srgbClr val="FFE600"/>
              </a:solidFill>
            </a:endParaRPr>
          </a:p>
          <a:p>
            <a:pPr lvl="1"/>
            <a:r>
              <a:rPr lang="en-US" dirty="0"/>
              <a:t>Rejections related to Section 4960 excise tax on excess compensation:</a:t>
            </a:r>
          </a:p>
          <a:p>
            <a:pPr lvl="2"/>
            <a:r>
              <a:rPr lang="en-US" dirty="0"/>
              <a:t>Rejection of 4720 filings for affiliated for-profits</a:t>
            </a:r>
          </a:p>
          <a:p>
            <a:pPr lvl="1"/>
            <a:r>
              <a:rPr lang="en-US" dirty="0"/>
              <a:t>Group ruling roster:</a:t>
            </a:r>
          </a:p>
          <a:p>
            <a:pPr lvl="2"/>
            <a:r>
              <a:rPr lang="en-US" dirty="0"/>
              <a:t>IRS may misclassify the foundation status of an entity’s subordinates. </a:t>
            </a:r>
          </a:p>
          <a:p>
            <a:pPr lvl="2"/>
            <a:r>
              <a:rPr lang="en-US" dirty="0"/>
              <a:t>This issue may impact the ability of organizations to receive contributions from donors.</a:t>
            </a:r>
          </a:p>
          <a:p>
            <a:pPr lvl="1"/>
            <a:endParaRPr lang="en-US" dirty="0"/>
          </a:p>
        </p:txBody>
      </p:sp>
    </p:spTree>
    <p:extLst>
      <p:ext uri="{BB962C8B-B14F-4D97-AF65-F5344CB8AC3E}">
        <p14:creationId xmlns:p14="http://schemas.microsoft.com/office/powerpoint/2010/main" val="1603455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1B882F-963E-45E7-BC9E-AA44448F20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6" imgH="396" progId="TCLayout.ActiveDocument.1">
                  <p:embed/>
                </p:oleObj>
              </mc:Choice>
              <mc:Fallback>
                <p:oleObj name="think-cell Slide" r:id="rId4" imgW="396" imgH="396" progId="TCLayout.ActiveDocument.1">
                  <p:embed/>
                  <p:pic>
                    <p:nvPicPr>
                      <p:cNvPr id="4" name="Object 3" hidden="1">
                        <a:extLst>
                          <a:ext uri="{FF2B5EF4-FFF2-40B4-BE49-F238E27FC236}">
                            <a16:creationId xmlns:a16="http://schemas.microsoft.com/office/drawing/2014/main" id="{0E1B882F-963E-45E7-BC9E-AA44448F20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6844C1-F98F-4E84-A3E5-769AD7AD05E4}"/>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9971B1B-86B2-4AFC-8BD6-695ACEBFC5DE}"/>
              </a:ext>
            </a:extLst>
          </p:cNvPr>
          <p:cNvSpPr>
            <a:spLocks noGrp="1"/>
          </p:cNvSpPr>
          <p:nvPr>
            <p:ph type="title"/>
          </p:nvPr>
        </p:nvSpPr>
        <p:spPr/>
        <p:txBody>
          <a:bodyPr/>
          <a:lstStyle/>
          <a:p>
            <a:r>
              <a:rPr lang="en-US" dirty="0"/>
              <a:t>Electronic payments</a:t>
            </a:r>
            <a:endParaRPr lang="en-IN" dirty="0"/>
          </a:p>
        </p:txBody>
      </p:sp>
      <p:sp>
        <p:nvSpPr>
          <p:cNvPr id="7" name="Content Placeholder 6">
            <a:extLst>
              <a:ext uri="{FF2B5EF4-FFF2-40B4-BE49-F238E27FC236}">
                <a16:creationId xmlns:a16="http://schemas.microsoft.com/office/drawing/2014/main" id="{D6D01D60-2412-401A-BF41-FF05721F5C9F}"/>
              </a:ext>
            </a:extLst>
          </p:cNvPr>
          <p:cNvSpPr>
            <a:spLocks noGrp="1"/>
          </p:cNvSpPr>
          <p:nvPr>
            <p:ph type="body" sz="quarter" idx="10"/>
          </p:nvPr>
        </p:nvSpPr>
        <p:spPr/>
        <p:txBody>
          <a:bodyPr/>
          <a:lstStyle/>
          <a:p>
            <a:r>
              <a:rPr lang="en-US" dirty="0"/>
              <a:t>Taxpayers may not pay taxes via check or money order. Generally, an organization will pay through electronic funds transfer (EFT) using the Electronic Federal Tax Payment System (EFTPS): </a:t>
            </a:r>
          </a:p>
          <a:p>
            <a:pPr lvl="1"/>
            <a:r>
              <a:rPr lang="en-US" dirty="0"/>
              <a:t>If you don't want to use EFTPS, you can arrange for your tax professional, financial institution, payroll service or other trusted third party to make electronic deposits on your behalf.</a:t>
            </a:r>
          </a:p>
          <a:p>
            <a:r>
              <a:rPr lang="en-US" dirty="0"/>
              <a:t>To get more information or to enroll in EFTPS, go to </a:t>
            </a:r>
            <a:r>
              <a:rPr lang="en-US" dirty="0">
                <a:solidFill>
                  <a:srgbClr val="FFE600"/>
                </a:solidFill>
                <a:hlinkClick r:id="rId6">
                  <a:extLst>
                    <a:ext uri="{A12FA001-AC4F-418D-AE19-62706E023703}">
                      <ahyp:hlinkClr xmlns:ahyp="http://schemas.microsoft.com/office/drawing/2018/hyperlinkcolor" val="tx"/>
                    </a:ext>
                  </a:extLst>
                </a:hlinkClick>
              </a:rPr>
              <a:t>EFTPS.gov</a:t>
            </a:r>
            <a:r>
              <a:rPr lang="en-US" dirty="0">
                <a:solidFill>
                  <a:srgbClr val="FFE600"/>
                </a:solidFill>
              </a:rPr>
              <a:t> </a:t>
            </a:r>
            <a:r>
              <a:rPr lang="en-US" dirty="0"/>
              <a:t>or call +1 800 555 4477 or +1 800 733 4829 (TTY/TDD). Additional information about EFTPS is also available in Publication 966.</a:t>
            </a:r>
          </a:p>
        </p:txBody>
      </p:sp>
      <p:pic>
        <p:nvPicPr>
          <p:cNvPr id="8" name="Picture 7">
            <a:extLst>
              <a:ext uri="{FF2B5EF4-FFF2-40B4-BE49-F238E27FC236}">
                <a16:creationId xmlns:a16="http://schemas.microsoft.com/office/drawing/2014/main" id="{A9E78F11-3B3D-442B-80AD-DFC6E71C75B8}"/>
              </a:ext>
            </a:extLst>
          </p:cNvPr>
          <p:cNvPicPr>
            <a:picLocks noChangeAspect="1"/>
          </p:cNvPicPr>
          <p:nvPr/>
        </p:nvPicPr>
        <p:blipFill rotWithShape="1">
          <a:blip r:embed="rId7"/>
          <a:srcRect t="4730"/>
          <a:stretch/>
        </p:blipFill>
        <p:spPr>
          <a:xfrm>
            <a:off x="3403600" y="3715352"/>
            <a:ext cx="5391150" cy="1533588"/>
          </a:xfrm>
          <a:prstGeom prst="rect">
            <a:avLst/>
          </a:prstGeom>
        </p:spPr>
      </p:pic>
    </p:spTree>
    <p:extLst>
      <p:ext uri="{BB962C8B-B14F-4D97-AF65-F5344CB8AC3E}">
        <p14:creationId xmlns:p14="http://schemas.microsoft.com/office/powerpoint/2010/main" val="3028185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C12F-8559-486F-B6AF-BFF2C0C4799C}"/>
              </a:ext>
            </a:extLst>
          </p:cNvPr>
          <p:cNvSpPr>
            <a:spLocks noGrp="1"/>
          </p:cNvSpPr>
          <p:nvPr>
            <p:ph type="title"/>
          </p:nvPr>
        </p:nvSpPr>
        <p:spPr/>
        <p:txBody>
          <a:bodyPr/>
          <a:lstStyle/>
          <a:p>
            <a:r>
              <a:rPr lang="en-US" dirty="0"/>
              <a:t>Public access to searchable Form 990 data</a:t>
            </a:r>
          </a:p>
        </p:txBody>
      </p:sp>
      <p:sp>
        <p:nvSpPr>
          <p:cNvPr id="4" name="Content Placeholder 3">
            <a:extLst>
              <a:ext uri="{FF2B5EF4-FFF2-40B4-BE49-F238E27FC236}">
                <a16:creationId xmlns:a16="http://schemas.microsoft.com/office/drawing/2014/main" id="{0EBCCF5F-B4B1-470A-AA2A-8DB42FB17EC5}"/>
              </a:ext>
            </a:extLst>
          </p:cNvPr>
          <p:cNvSpPr>
            <a:spLocks noGrp="1"/>
          </p:cNvSpPr>
          <p:nvPr>
            <p:ph type="body" sz="quarter" idx="10"/>
          </p:nvPr>
        </p:nvSpPr>
        <p:spPr/>
        <p:txBody>
          <a:bodyPr/>
          <a:lstStyle/>
          <a:p>
            <a:r>
              <a:rPr lang="en-US" dirty="0"/>
              <a:t>The IRS has made Forms 990 and 990-T available on </a:t>
            </a:r>
            <a:r>
              <a:rPr lang="en-US" dirty="0">
                <a:solidFill>
                  <a:schemeClr val="tx2"/>
                </a:solidFill>
                <a:hlinkClick r:id="rId2">
                  <a:extLst>
                    <a:ext uri="{A12FA001-AC4F-418D-AE19-62706E023703}">
                      <ahyp:hlinkClr xmlns:ahyp="http://schemas.microsoft.com/office/drawing/2018/hyperlinkcolor" val="tx"/>
                    </a:ext>
                  </a:extLst>
                </a:hlinkClick>
              </a:rPr>
              <a:t>Tax Exempt Organization Search</a:t>
            </a:r>
            <a:r>
              <a:rPr lang="en-US" dirty="0"/>
              <a:t>:</a:t>
            </a:r>
          </a:p>
          <a:p>
            <a:pPr lvl="1"/>
            <a:r>
              <a:rPr lang="en-US" dirty="0"/>
              <a:t>All confidential information (e.g., donor information, SSNs) redacted by IRS</a:t>
            </a:r>
          </a:p>
          <a:p>
            <a:pPr lvl="1"/>
            <a:r>
              <a:rPr lang="en-US" dirty="0"/>
              <a:t>Includes all e-filed returns since 2011</a:t>
            </a:r>
          </a:p>
          <a:p>
            <a:pPr lvl="1"/>
            <a:r>
              <a:rPr lang="en-US" dirty="0"/>
              <a:t>Does not include attachments in non-XML format</a:t>
            </a:r>
          </a:p>
          <a:p>
            <a:pPr lvl="1"/>
            <a:r>
              <a:rPr lang="en-US" dirty="0"/>
              <a:t>Allows sorting, analysis and comparison of 990 data of different organizations and subsectors of exempt organizations</a:t>
            </a:r>
          </a:p>
          <a:p>
            <a:r>
              <a:rPr lang="en-US" dirty="0"/>
              <a:t>Benchmarking:</a:t>
            </a:r>
          </a:p>
          <a:p>
            <a:pPr lvl="1"/>
            <a:r>
              <a:rPr lang="en-US" dirty="0"/>
              <a:t>The availability of XML allows for easy access to benchmarking data so entities can compare different metrics to that of their peers:</a:t>
            </a:r>
          </a:p>
          <a:p>
            <a:pPr lvl="2"/>
            <a:r>
              <a:rPr lang="en-US" dirty="0"/>
              <a:t>For example: A comparison of Part VII compensation data and/or Schedule H community benefit levels vs. that of 990 filer’s peer group</a:t>
            </a:r>
          </a:p>
        </p:txBody>
      </p:sp>
    </p:spTree>
    <p:extLst>
      <p:ext uri="{BB962C8B-B14F-4D97-AF65-F5344CB8AC3E}">
        <p14:creationId xmlns:p14="http://schemas.microsoft.com/office/powerpoint/2010/main" val="1009686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990-related interactions with the IRS</a:t>
            </a:r>
            <a:endParaRPr lang="en-GB" dirty="0"/>
          </a:p>
        </p:txBody>
      </p:sp>
      <p:sp>
        <p:nvSpPr>
          <p:cNvPr id="22" name="Content Placeholder 2">
            <a:extLst>
              <a:ext uri="{FF2B5EF4-FFF2-40B4-BE49-F238E27FC236}">
                <a16:creationId xmlns:a16="http://schemas.microsoft.com/office/drawing/2014/main" id="{7B0B055F-23DB-4957-90A7-F5A0470D3511}"/>
              </a:ext>
            </a:extLst>
          </p:cNvPr>
          <p:cNvSpPr>
            <a:spLocks noGrp="1"/>
          </p:cNvSpPr>
          <p:nvPr>
            <p:ph type="body" sz="quarter" idx="10"/>
          </p:nvPr>
        </p:nvSpPr>
        <p:spPr/>
        <p:txBody>
          <a:bodyPr/>
          <a:lstStyle/>
          <a:p>
            <a:r>
              <a:rPr lang="en-US" dirty="0"/>
              <a:t>IRS examinations, compliance checks and notices based on Form 990 and 990-T data</a:t>
            </a:r>
          </a:p>
          <a:p>
            <a:pPr lvl="1"/>
            <a:r>
              <a:rPr lang="en-US" dirty="0"/>
              <a:t>Compliance checks for apparent Section 4960 liability</a:t>
            </a:r>
          </a:p>
          <a:p>
            <a:pPr lvl="1"/>
            <a:r>
              <a:rPr lang="en-US" dirty="0"/>
              <a:t>Compliance checks for apparent 501(r) non-compliance</a:t>
            </a:r>
          </a:p>
          <a:p>
            <a:pPr lvl="1"/>
            <a:r>
              <a:rPr lang="en-US" dirty="0"/>
              <a:t>Examinations of hospitals that report continuous UBTI losses but pay no unrelated business income tax </a:t>
            </a:r>
          </a:p>
          <a:p>
            <a:r>
              <a:rPr lang="en-US" dirty="0"/>
              <a:t>Delinquency notices for failure to file timely, complete and/or accurate return</a:t>
            </a:r>
          </a:p>
          <a:p>
            <a:pPr lvl="1"/>
            <a:r>
              <a:rPr lang="en-US" dirty="0"/>
              <a:t>Section 6652 penalties: $100 a day, maximum $50,000 a year</a:t>
            </a:r>
          </a:p>
          <a:p>
            <a:pPr lvl="1"/>
            <a:r>
              <a:rPr lang="en-US" dirty="0"/>
              <a:t>Penalties may be abated for reasonable cause</a:t>
            </a:r>
          </a:p>
          <a:p>
            <a:r>
              <a:rPr lang="en-US" dirty="0"/>
              <a:t>May request public disclosure copies of Forms 990 from the IRS by submitting Form 4506-A</a:t>
            </a:r>
          </a:p>
          <a:p>
            <a:r>
              <a:rPr lang="en-US" dirty="0"/>
              <a:t>Exemption auto-revocation notice for failure to file three consecutive Form 990 series returns</a:t>
            </a:r>
          </a:p>
          <a:p>
            <a:pPr lvl="1"/>
            <a:r>
              <a:rPr lang="en-US" dirty="0"/>
              <a:t>Fax number to request corrections of erroneous auto-revocation: +1 855 247 6123</a:t>
            </a:r>
          </a:p>
          <a:p>
            <a:r>
              <a:rPr lang="en-US" dirty="0"/>
              <a:t>IRS TE/GE Exempt Organizations customer service number:</a:t>
            </a:r>
          </a:p>
          <a:p>
            <a:pPr lvl="1"/>
            <a:r>
              <a:rPr lang="en-US" dirty="0"/>
              <a:t>+1 877 829 5500</a:t>
            </a:r>
          </a:p>
        </p:txBody>
      </p:sp>
    </p:spTree>
    <p:extLst>
      <p:ext uri="{BB962C8B-B14F-4D97-AF65-F5344CB8AC3E}">
        <p14:creationId xmlns:p14="http://schemas.microsoft.com/office/powerpoint/2010/main" val="302936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2</a:t>
            </a:r>
          </a:p>
        </p:txBody>
      </p:sp>
      <p:sp>
        <p:nvSpPr>
          <p:cNvPr id="3" name="Content Placeholder 2"/>
          <p:cNvSpPr>
            <a:spLocks noGrp="1"/>
          </p:cNvSpPr>
          <p:nvPr>
            <p:ph idx="4294967295"/>
          </p:nvPr>
        </p:nvSpPr>
        <p:spPr>
          <a:xfrm>
            <a:off x="609918" y="1138238"/>
            <a:ext cx="5232082" cy="615553"/>
          </a:xfrm>
        </p:spPr>
        <p:txBody>
          <a:bodyPr>
            <a:spAutoFit/>
          </a:bodyPr>
          <a:lstStyle/>
          <a:p>
            <a:pPr marL="0" indent="0">
              <a:buNone/>
            </a:pPr>
            <a:r>
              <a:rPr lang="en-US" dirty="0"/>
              <a:t>Describe the level of difficulty of e-filing your organization’s most recent Form 990-T:</a:t>
            </a:r>
          </a:p>
        </p:txBody>
      </p:sp>
      <p:pic>
        <p:nvPicPr>
          <p:cNvPr id="30" name="Picture 29">
            <a:extLst>
              <a:ext uri="{FF2B5EF4-FFF2-40B4-BE49-F238E27FC236}">
                <a16:creationId xmlns:a16="http://schemas.microsoft.com/office/drawing/2014/main" id="{87D813C8-876E-4E0F-A0C5-EECF04CF50C6}"/>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l="31310" t="4644" r="40" b="2671"/>
          <a:stretch/>
        </p:blipFill>
        <p:spPr>
          <a:xfrm flipH="1">
            <a:off x="6102351" y="1133475"/>
            <a:ext cx="5514974" cy="4967288"/>
          </a:xfrm>
          <a:prstGeom prst="rect">
            <a:avLst/>
          </a:prstGeom>
        </p:spPr>
      </p:pic>
      <p:grpSp>
        <p:nvGrpSpPr>
          <p:cNvPr id="5" name="Group 4">
            <a:extLst>
              <a:ext uri="{FF2B5EF4-FFF2-40B4-BE49-F238E27FC236}">
                <a16:creationId xmlns:a16="http://schemas.microsoft.com/office/drawing/2014/main" id="{4E581DC8-257E-4000-8060-169AEACF21F4}"/>
              </a:ext>
            </a:extLst>
          </p:cNvPr>
          <p:cNvGrpSpPr/>
          <p:nvPr/>
        </p:nvGrpSpPr>
        <p:grpSpPr>
          <a:xfrm>
            <a:off x="781050" y="2133252"/>
            <a:ext cx="5156814" cy="2642567"/>
            <a:chOff x="579157" y="2133252"/>
            <a:chExt cx="5156814" cy="2642567"/>
          </a:xfrm>
        </p:grpSpPr>
        <p:sp>
          <p:nvSpPr>
            <p:cNvPr id="12" name="Oval 11">
              <a:extLst>
                <a:ext uri="{FF2B5EF4-FFF2-40B4-BE49-F238E27FC236}">
                  <a16:creationId xmlns:a16="http://schemas.microsoft.com/office/drawing/2014/main" id="{FF279FE3-F979-4457-9B62-B8512B7DB533}"/>
                </a:ext>
              </a:extLst>
            </p:cNvPr>
            <p:cNvSpPr/>
            <p:nvPr/>
          </p:nvSpPr>
          <p:spPr>
            <a:xfrm>
              <a:off x="668883" y="2192218"/>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sp>
          <p:nvSpPr>
            <p:cNvPr id="13" name="Oval 12">
              <a:extLst>
                <a:ext uri="{FF2B5EF4-FFF2-40B4-BE49-F238E27FC236}">
                  <a16:creationId xmlns:a16="http://schemas.microsoft.com/office/drawing/2014/main" id="{1F27DA63-B9DB-40F9-9CB2-BEF3233394C3}"/>
                </a:ext>
              </a:extLst>
            </p:cNvPr>
            <p:cNvSpPr/>
            <p:nvPr/>
          </p:nvSpPr>
          <p:spPr>
            <a:xfrm>
              <a:off x="609918" y="2133252"/>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1" name="Rectangle 10">
              <a:extLst>
                <a:ext uri="{FF2B5EF4-FFF2-40B4-BE49-F238E27FC236}">
                  <a16:creationId xmlns:a16="http://schemas.microsoft.com/office/drawing/2014/main" id="{6A608B99-B170-4706-A325-2706D512FD05}"/>
                </a:ext>
              </a:extLst>
            </p:cNvPr>
            <p:cNvSpPr/>
            <p:nvPr/>
          </p:nvSpPr>
          <p:spPr>
            <a:xfrm>
              <a:off x="1113383" y="2170836"/>
              <a:ext cx="666593" cy="369332"/>
            </a:xfrm>
            <a:prstGeom prst="rect">
              <a:avLst/>
            </a:prstGeom>
          </p:spPr>
          <p:txBody>
            <a:bodyPr wrap="none">
              <a:spAutoFit/>
            </a:bodyPr>
            <a:lstStyle/>
            <a:p>
              <a:pPr>
                <a:buClr>
                  <a:schemeClr val="bg1"/>
                </a:buClr>
              </a:pPr>
              <a:r>
                <a:rPr lang="en-US" dirty="0">
                  <a:solidFill>
                    <a:schemeClr val="bg1"/>
                  </a:solidFill>
                </a:rPr>
                <a:t>Easy</a:t>
              </a:r>
            </a:p>
          </p:txBody>
        </p:sp>
        <p:grpSp>
          <p:nvGrpSpPr>
            <p:cNvPr id="15" name="Group 14">
              <a:extLst>
                <a:ext uri="{FF2B5EF4-FFF2-40B4-BE49-F238E27FC236}">
                  <a16:creationId xmlns:a16="http://schemas.microsoft.com/office/drawing/2014/main" id="{53BCAA3A-56BF-4D51-B3F3-35503E17990D}"/>
                </a:ext>
              </a:extLst>
            </p:cNvPr>
            <p:cNvGrpSpPr/>
            <p:nvPr/>
          </p:nvGrpSpPr>
          <p:grpSpPr>
            <a:xfrm>
              <a:off x="581073" y="2894403"/>
              <a:ext cx="444500" cy="444500"/>
              <a:chOff x="781050" y="2032000"/>
              <a:chExt cx="444500" cy="444500"/>
            </a:xfrm>
          </p:grpSpPr>
          <p:sp>
            <p:nvSpPr>
              <p:cNvPr id="17" name="Oval 16">
                <a:extLst>
                  <a:ext uri="{FF2B5EF4-FFF2-40B4-BE49-F238E27FC236}">
                    <a16:creationId xmlns:a16="http://schemas.microsoft.com/office/drawing/2014/main" id="{6BEDCF89-9CAD-4B06-A692-1587E195408C}"/>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18" name="Oval 17">
                <a:extLst>
                  <a:ext uri="{FF2B5EF4-FFF2-40B4-BE49-F238E27FC236}">
                    <a16:creationId xmlns:a16="http://schemas.microsoft.com/office/drawing/2014/main" id="{E175AAB8-6C9B-4256-BBB2-EE3D6D268D1C}"/>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6" name="Rectangle 15">
              <a:extLst>
                <a:ext uri="{FF2B5EF4-FFF2-40B4-BE49-F238E27FC236}">
                  <a16:creationId xmlns:a16="http://schemas.microsoft.com/office/drawing/2014/main" id="{FF243ED7-0737-402B-A765-A87C1A3A2510}"/>
                </a:ext>
              </a:extLst>
            </p:cNvPr>
            <p:cNvSpPr/>
            <p:nvPr/>
          </p:nvSpPr>
          <p:spPr>
            <a:xfrm>
              <a:off x="1076886" y="2931987"/>
              <a:ext cx="4659085" cy="369332"/>
            </a:xfrm>
            <a:prstGeom prst="rect">
              <a:avLst/>
            </a:prstGeom>
          </p:spPr>
          <p:txBody>
            <a:bodyPr wrap="square">
              <a:spAutoFit/>
            </a:bodyPr>
            <a:lstStyle/>
            <a:p>
              <a:pPr>
                <a:buClr>
                  <a:schemeClr val="bg1"/>
                </a:buClr>
              </a:pPr>
              <a:r>
                <a:rPr lang="en-US" dirty="0">
                  <a:solidFill>
                    <a:schemeClr val="bg1"/>
                  </a:solidFill>
                </a:rPr>
                <a:t>Moderate</a:t>
              </a:r>
            </a:p>
          </p:txBody>
        </p:sp>
        <p:grpSp>
          <p:nvGrpSpPr>
            <p:cNvPr id="20" name="Group 19">
              <a:extLst>
                <a:ext uri="{FF2B5EF4-FFF2-40B4-BE49-F238E27FC236}">
                  <a16:creationId xmlns:a16="http://schemas.microsoft.com/office/drawing/2014/main" id="{356557F9-6738-4DFC-B4E2-1622B9AFF22D}"/>
                </a:ext>
              </a:extLst>
            </p:cNvPr>
            <p:cNvGrpSpPr/>
            <p:nvPr/>
          </p:nvGrpSpPr>
          <p:grpSpPr>
            <a:xfrm>
              <a:off x="579157" y="3631460"/>
              <a:ext cx="444500" cy="444500"/>
              <a:chOff x="781050" y="2032000"/>
              <a:chExt cx="444500" cy="444500"/>
            </a:xfrm>
          </p:grpSpPr>
          <p:sp>
            <p:nvSpPr>
              <p:cNvPr id="22" name="Oval 21">
                <a:extLst>
                  <a:ext uri="{FF2B5EF4-FFF2-40B4-BE49-F238E27FC236}">
                    <a16:creationId xmlns:a16="http://schemas.microsoft.com/office/drawing/2014/main" id="{4E1A6C7B-49C0-43BC-AD8D-C7F5A6971740}"/>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C</a:t>
                </a:r>
              </a:p>
            </p:txBody>
          </p:sp>
          <p:sp>
            <p:nvSpPr>
              <p:cNvPr id="23" name="Oval 22">
                <a:extLst>
                  <a:ext uri="{FF2B5EF4-FFF2-40B4-BE49-F238E27FC236}">
                    <a16:creationId xmlns:a16="http://schemas.microsoft.com/office/drawing/2014/main" id="{C161C5BF-E39C-4336-AA3F-4B7A75700E58}"/>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1" name="Rectangle 20">
              <a:extLst>
                <a:ext uri="{FF2B5EF4-FFF2-40B4-BE49-F238E27FC236}">
                  <a16:creationId xmlns:a16="http://schemas.microsoft.com/office/drawing/2014/main" id="{0B594900-C55C-42F1-9DA9-1A3A9FD3D541}"/>
                </a:ext>
              </a:extLst>
            </p:cNvPr>
            <p:cNvSpPr/>
            <p:nvPr/>
          </p:nvSpPr>
          <p:spPr>
            <a:xfrm>
              <a:off x="1074970" y="3669044"/>
              <a:ext cx="4659085" cy="369332"/>
            </a:xfrm>
            <a:prstGeom prst="rect">
              <a:avLst/>
            </a:prstGeom>
          </p:spPr>
          <p:txBody>
            <a:bodyPr wrap="square">
              <a:spAutoFit/>
            </a:bodyPr>
            <a:lstStyle/>
            <a:p>
              <a:pPr>
                <a:buClr>
                  <a:schemeClr val="bg1"/>
                </a:buClr>
              </a:pPr>
              <a:r>
                <a:rPr lang="en-US" dirty="0">
                  <a:solidFill>
                    <a:schemeClr val="bg1"/>
                  </a:solidFill>
                </a:rPr>
                <a:t>Excessive</a:t>
              </a:r>
            </a:p>
          </p:txBody>
        </p:sp>
        <p:grpSp>
          <p:nvGrpSpPr>
            <p:cNvPr id="25" name="Group 24">
              <a:extLst>
                <a:ext uri="{FF2B5EF4-FFF2-40B4-BE49-F238E27FC236}">
                  <a16:creationId xmlns:a16="http://schemas.microsoft.com/office/drawing/2014/main" id="{5ED86880-68C4-4D3A-8563-F2E254410028}"/>
                </a:ext>
              </a:extLst>
            </p:cNvPr>
            <p:cNvGrpSpPr/>
            <p:nvPr/>
          </p:nvGrpSpPr>
          <p:grpSpPr>
            <a:xfrm>
              <a:off x="581025" y="4331319"/>
              <a:ext cx="444500" cy="444500"/>
              <a:chOff x="781050" y="2032000"/>
              <a:chExt cx="444500" cy="444500"/>
            </a:xfrm>
          </p:grpSpPr>
          <p:sp>
            <p:nvSpPr>
              <p:cNvPr id="27" name="Oval 26">
                <a:extLst>
                  <a:ext uri="{FF2B5EF4-FFF2-40B4-BE49-F238E27FC236}">
                    <a16:creationId xmlns:a16="http://schemas.microsoft.com/office/drawing/2014/main" id="{BD317B70-FA8B-46B1-9E86-4D3F8A5ADD21}"/>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D</a:t>
                </a:r>
              </a:p>
            </p:txBody>
          </p:sp>
          <p:sp>
            <p:nvSpPr>
              <p:cNvPr id="28" name="Oval 27">
                <a:extLst>
                  <a:ext uri="{FF2B5EF4-FFF2-40B4-BE49-F238E27FC236}">
                    <a16:creationId xmlns:a16="http://schemas.microsoft.com/office/drawing/2014/main" id="{1CCA5372-BA57-49FC-B09E-9C7E0AD1B4B7}"/>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6" name="Rectangle 25">
              <a:extLst>
                <a:ext uri="{FF2B5EF4-FFF2-40B4-BE49-F238E27FC236}">
                  <a16:creationId xmlns:a16="http://schemas.microsoft.com/office/drawing/2014/main" id="{6BC6AE70-EA45-4272-A1CF-A670ECF6F429}"/>
                </a:ext>
              </a:extLst>
            </p:cNvPr>
            <p:cNvSpPr/>
            <p:nvPr/>
          </p:nvSpPr>
          <p:spPr>
            <a:xfrm>
              <a:off x="1076838" y="4368903"/>
              <a:ext cx="4659085" cy="369332"/>
            </a:xfrm>
            <a:prstGeom prst="rect">
              <a:avLst/>
            </a:prstGeom>
          </p:spPr>
          <p:txBody>
            <a:bodyPr wrap="square">
              <a:spAutoFit/>
            </a:bodyPr>
            <a:lstStyle/>
            <a:p>
              <a:pPr>
                <a:buClr>
                  <a:schemeClr val="bg1"/>
                </a:buClr>
              </a:pPr>
              <a:r>
                <a:rPr lang="en-US" dirty="0">
                  <a:solidFill>
                    <a:schemeClr val="bg1"/>
                  </a:solidFill>
                </a:rPr>
                <a:t>N/A (e.g., EY employee, didn’t file 990-T)</a:t>
              </a:r>
            </a:p>
          </p:txBody>
        </p:sp>
      </p:grpSp>
    </p:spTree>
    <p:extLst>
      <p:ext uri="{BB962C8B-B14F-4D97-AF65-F5344CB8AC3E}">
        <p14:creationId xmlns:p14="http://schemas.microsoft.com/office/powerpoint/2010/main" val="50513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BBA347-13A8-470A-BC08-B5A0D1C180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Section 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860400"/>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2022 Form 990 </a:t>
            </a:r>
          </a:p>
          <a:p>
            <a:r>
              <a:rPr lang="en-US" dirty="0"/>
              <a:t>significant changes</a:t>
            </a:r>
          </a:p>
        </p:txBody>
      </p:sp>
      <p:grpSp>
        <p:nvGrpSpPr>
          <p:cNvPr id="11" name="Group 4">
            <a:extLst>
              <a:ext uri="{FF2B5EF4-FFF2-40B4-BE49-F238E27FC236}">
                <a16:creationId xmlns:a16="http://schemas.microsoft.com/office/drawing/2014/main" id="{31FC61CC-5FFD-41E9-9603-8767A3A35B79}"/>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4140C37C-9DA1-4761-8D83-9541E4AB068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714B978-3D9F-47EA-A8F5-DD253A5FA41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F0CFCBC5-43A1-4E71-8B46-1B4288948FF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390B81B6-F24F-473E-9914-22F1E0F34C56}"/>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26</a:t>
            </a:fld>
            <a:endParaRPr dirty="0"/>
          </a:p>
        </p:txBody>
      </p:sp>
      <p:sp>
        <p:nvSpPr>
          <p:cNvPr id="16" name="Rectangle 15">
            <a:extLst>
              <a:ext uri="{FF2B5EF4-FFF2-40B4-BE49-F238E27FC236}">
                <a16:creationId xmlns:a16="http://schemas.microsoft.com/office/drawing/2014/main" id="{B44BAAB2-11DA-4806-9906-53D922F0F561}"/>
              </a:ext>
            </a:extLst>
          </p:cNvPr>
          <p:cNvSpPr/>
          <p:nvPr/>
        </p:nvSpPr>
        <p:spPr>
          <a:xfrm>
            <a:off x="4564621" y="6536050"/>
            <a:ext cx="3069110"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spTree>
    <p:extLst>
      <p:ext uri="{BB962C8B-B14F-4D97-AF65-F5344CB8AC3E}">
        <p14:creationId xmlns:p14="http://schemas.microsoft.com/office/powerpoint/2010/main" val="2740388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35F5-6B17-46F0-BD9E-EDC9751EB3D1}"/>
              </a:ext>
            </a:extLst>
          </p:cNvPr>
          <p:cNvSpPr>
            <a:spLocks noGrp="1"/>
          </p:cNvSpPr>
          <p:nvPr>
            <p:ph type="title"/>
          </p:nvPr>
        </p:nvSpPr>
        <p:spPr/>
        <p:txBody>
          <a:bodyPr/>
          <a:lstStyle/>
          <a:p>
            <a:r>
              <a:rPr lang="en-US" dirty="0"/>
              <a:t>2022 Form 990 instructions changes</a:t>
            </a:r>
          </a:p>
        </p:txBody>
      </p:sp>
      <p:sp>
        <p:nvSpPr>
          <p:cNvPr id="4" name="Content Placeholder 3">
            <a:extLst>
              <a:ext uri="{FF2B5EF4-FFF2-40B4-BE49-F238E27FC236}">
                <a16:creationId xmlns:a16="http://schemas.microsoft.com/office/drawing/2014/main" id="{EB9465FF-5756-401C-AB40-06C3CFDDD2DA}"/>
              </a:ext>
            </a:extLst>
          </p:cNvPr>
          <p:cNvSpPr>
            <a:spLocks noGrp="1"/>
          </p:cNvSpPr>
          <p:nvPr>
            <p:ph type="body" sz="quarter" idx="10"/>
          </p:nvPr>
        </p:nvSpPr>
        <p:spPr/>
        <p:txBody>
          <a:bodyPr/>
          <a:lstStyle/>
          <a:p>
            <a:r>
              <a:rPr lang="en-US" dirty="0"/>
              <a:t>What’s new:</a:t>
            </a:r>
          </a:p>
          <a:p>
            <a:pPr lvl="1"/>
            <a:r>
              <a:rPr lang="en-US" dirty="0"/>
              <a:t>Short period filings are now eligible for e-filing, consistent with the Taxpayer First Act and the IRS’s efforts to streamline the filing process.</a:t>
            </a:r>
          </a:p>
          <a:p>
            <a:pPr lvl="1"/>
            <a:r>
              <a:rPr lang="en-US" dirty="0"/>
              <a:t>Change in accounting period filings will need to include a reason for the change:</a:t>
            </a:r>
          </a:p>
          <a:p>
            <a:pPr lvl="2"/>
            <a:r>
              <a:rPr lang="en-US" dirty="0"/>
              <a:t>Organizations will need to add detail within their tax preparation software before submitting for e-file.</a:t>
            </a:r>
          </a:p>
          <a:p>
            <a:pPr lvl="1"/>
            <a:r>
              <a:rPr lang="en-US" dirty="0"/>
              <a:t>Part V, line 17 (asking whether Section 501(c)(21) black lung trust incurred Sections 4951–4953 excise tax during year):</a:t>
            </a:r>
          </a:p>
          <a:p>
            <a:pPr lvl="2"/>
            <a:r>
              <a:rPr lang="en-US" dirty="0"/>
              <a:t>The instructions now clarify when the organization should answer “Yes.”</a:t>
            </a:r>
          </a:p>
          <a:p>
            <a:pPr lvl="1"/>
            <a:r>
              <a:rPr lang="en-US" dirty="0"/>
              <a:t>The IRS has removed tips on how to report COVID-19-related program revenue and expenses.</a:t>
            </a:r>
          </a:p>
          <a:p>
            <a:pPr lvl="2"/>
            <a:endParaRPr lang="en-US" dirty="0"/>
          </a:p>
          <a:p>
            <a:pPr lvl="1"/>
            <a:endParaRPr lang="en-US" dirty="0"/>
          </a:p>
          <a:p>
            <a:pPr lvl="1"/>
            <a:endParaRPr lang="en-US" dirty="0"/>
          </a:p>
        </p:txBody>
      </p:sp>
    </p:spTree>
    <p:extLst>
      <p:ext uri="{BB962C8B-B14F-4D97-AF65-F5344CB8AC3E}">
        <p14:creationId xmlns:p14="http://schemas.microsoft.com/office/powerpoint/2010/main" val="2259092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1B99-FA8F-40F9-92E4-4F537A61137C}"/>
              </a:ext>
            </a:extLst>
          </p:cNvPr>
          <p:cNvSpPr>
            <a:spLocks noGrp="1"/>
          </p:cNvSpPr>
          <p:nvPr>
            <p:ph type="title"/>
          </p:nvPr>
        </p:nvSpPr>
        <p:spPr/>
        <p:txBody>
          <a:bodyPr/>
          <a:lstStyle/>
          <a:p>
            <a:r>
              <a:rPr lang="en-US" dirty="0"/>
              <a:t>2022 Form 990</a:t>
            </a:r>
          </a:p>
        </p:txBody>
      </p:sp>
      <p:sp>
        <p:nvSpPr>
          <p:cNvPr id="4" name="Text Placeholder 3">
            <a:extLst>
              <a:ext uri="{FF2B5EF4-FFF2-40B4-BE49-F238E27FC236}">
                <a16:creationId xmlns:a16="http://schemas.microsoft.com/office/drawing/2014/main" id="{82FF890E-DEB1-4231-AA10-B3CC7F9304CB}"/>
              </a:ext>
            </a:extLst>
          </p:cNvPr>
          <p:cNvSpPr>
            <a:spLocks noGrp="1"/>
          </p:cNvSpPr>
          <p:nvPr>
            <p:ph type="body" sz="quarter" idx="10"/>
          </p:nvPr>
        </p:nvSpPr>
        <p:spPr/>
        <p:txBody>
          <a:bodyPr/>
          <a:lstStyle/>
          <a:p>
            <a:r>
              <a:rPr lang="en-US" dirty="0"/>
              <a:t>Exempt organizations are no longer afforded penalty relief for certain compensation paid to a management company under Announcement 2001-33</a:t>
            </a:r>
          </a:p>
          <a:p>
            <a:pPr lvl="1"/>
            <a:r>
              <a:rPr lang="en-US" dirty="0"/>
              <a:t>Ann. 2001-33 allowed 990 filers that paid third parties (e.g., management service companies) for the services of officers, directors, or key employees to report the compensation as being paid to the third party rather than to the officer, director or key employees</a:t>
            </a:r>
          </a:p>
          <a:p>
            <a:pPr lvl="1"/>
            <a:r>
              <a:rPr lang="en-US" dirty="0"/>
              <a:t>Announcement 2021-18 – revoked Ann. 2001-33, requiring exempt organizations to follow the specific instructions for Form 990</a:t>
            </a:r>
          </a:p>
          <a:p>
            <a:pPr lvl="2"/>
            <a:r>
              <a:rPr lang="en-US" dirty="0"/>
              <a:t>Form 990 now uses federal common law employment rules to determine whether payments to a third party for services of officers, directors and/or employees should be reported as payments to the third party or the officers, directors, and/or employees  </a:t>
            </a:r>
          </a:p>
          <a:p>
            <a:r>
              <a:rPr lang="en-US" dirty="0"/>
              <a:t>The Single Audit Act of 1984 and OMB Circular A-133 are superseded by Uniform Guidance, 2 C.F.R. Part 200, Subpart F, which now requires states, local governments, and nonprofit organizations that spend $750,000 (previously $500,000) or more of federal awards in a year to obtain an annual audit.</a:t>
            </a:r>
          </a:p>
        </p:txBody>
      </p:sp>
    </p:spTree>
    <p:extLst>
      <p:ext uri="{BB962C8B-B14F-4D97-AF65-F5344CB8AC3E}">
        <p14:creationId xmlns:p14="http://schemas.microsoft.com/office/powerpoint/2010/main" val="186298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7820CE0-8E46-48AD-90BC-85C0B7DDC1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E7820CE0-8E46-48AD-90BC-85C0B7DDC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06CF22-09DF-452C-A37B-358429C8EF3A}"/>
              </a:ext>
            </a:extLst>
          </p:cNvPr>
          <p:cNvSpPr>
            <a:spLocks noGrp="1"/>
          </p:cNvSpPr>
          <p:nvPr>
            <p:ph type="title"/>
          </p:nvPr>
        </p:nvSpPr>
        <p:spPr/>
        <p:txBody>
          <a:bodyPr/>
          <a:lstStyle/>
          <a:p>
            <a:r>
              <a:rPr lang="en-US" dirty="0"/>
              <a:t>Presenters</a:t>
            </a:r>
          </a:p>
        </p:txBody>
      </p:sp>
      <p:sp>
        <p:nvSpPr>
          <p:cNvPr id="4" name="Rectangle 3">
            <a:extLst>
              <a:ext uri="{FF2B5EF4-FFF2-40B4-BE49-F238E27FC236}">
                <a16:creationId xmlns:a16="http://schemas.microsoft.com/office/drawing/2014/main" id="{9BE99D3A-8B23-41D1-B9B6-D6AE443AB903}"/>
              </a:ext>
            </a:extLst>
          </p:cNvPr>
          <p:cNvSpPr/>
          <p:nvPr/>
        </p:nvSpPr>
        <p:spPr>
          <a:xfrm>
            <a:off x="612775" y="1150593"/>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pic>
        <p:nvPicPr>
          <p:cNvPr id="5" name="Picture 4">
            <a:extLst>
              <a:ext uri="{FF2B5EF4-FFF2-40B4-BE49-F238E27FC236}">
                <a16:creationId xmlns:a16="http://schemas.microsoft.com/office/drawing/2014/main" id="{E16BF302-2E2D-492A-9C45-3A4728CD8253}"/>
              </a:ext>
            </a:extLst>
          </p:cNvPr>
          <p:cNvPicPr>
            <a:picLocks noChangeAspect="1"/>
          </p:cNvPicPr>
          <p:nvPr/>
        </p:nvPicPr>
        <p:blipFill rotWithShape="1">
          <a:blip r:embed="rId5">
            <a:extLst>
              <a:ext uri="{28A0092B-C50C-407E-A947-70E740481C1C}">
                <a14:useLocalDpi xmlns:a14="http://schemas.microsoft.com/office/drawing/2010/main"/>
              </a:ext>
            </a:extLst>
          </a:blip>
          <a:srcRect l="10100" r="10100"/>
          <a:stretch/>
        </p:blipFill>
        <p:spPr>
          <a:xfrm>
            <a:off x="779235" y="1265713"/>
            <a:ext cx="1746966" cy="1962442"/>
          </a:xfrm>
          <a:prstGeom prst="rect">
            <a:avLst/>
          </a:prstGeom>
          <a:solidFill>
            <a:srgbClr val="747480"/>
          </a:solidFill>
          <a:ln>
            <a:noFill/>
          </a:ln>
        </p:spPr>
      </p:pic>
      <p:sp>
        <p:nvSpPr>
          <p:cNvPr id="7" name="Rectangle 27" descr="© INSCALE GmbH, 26.05.2010&#10;http://www.presentationload.com/">
            <a:extLst>
              <a:ext uri="{FF2B5EF4-FFF2-40B4-BE49-F238E27FC236}">
                <a16:creationId xmlns:a16="http://schemas.microsoft.com/office/drawing/2014/main" id="{8C33AB25-C140-494E-884D-070659D238CA}"/>
              </a:ext>
            </a:extLst>
          </p:cNvPr>
          <p:cNvSpPr>
            <a:spLocks noChangeArrowheads="1"/>
          </p:cNvSpPr>
          <p:nvPr/>
        </p:nvSpPr>
        <p:spPr bwMode="gray">
          <a:xfrm>
            <a:off x="2914209" y="1339018"/>
            <a:ext cx="2773157" cy="1815833"/>
          </a:xfrm>
          <a:prstGeom prst="rect">
            <a:avLst/>
          </a:prstGeom>
          <a:noFill/>
          <a:ln w="12700">
            <a:noFill/>
            <a:miter lim="800000"/>
            <a:headEnd/>
            <a:tailEnd/>
          </a:ln>
          <a:effectLst/>
        </p:spPr>
        <p:txBody>
          <a:bodyPr vert="horz" wrap="square" lIns="45696" tIns="45696" rIns="45696" bIns="45696" anchor="t" anchorCtr="0">
            <a:spAutoFit/>
          </a:bodyPr>
          <a:lstStyle/>
          <a:p>
            <a:pPr>
              <a:spcBef>
                <a:spcPts val="600"/>
              </a:spcBef>
            </a:pPr>
            <a:r>
              <a:rPr lang="en-US" sz="2000" b="1" dirty="0">
                <a:solidFill>
                  <a:schemeClr val="bg1"/>
                </a:solidFill>
              </a:rPr>
              <a:t>Steve Clarke</a:t>
            </a:r>
          </a:p>
          <a:p>
            <a:pPr>
              <a:spcBef>
                <a:spcPts val="600"/>
              </a:spcBef>
            </a:pPr>
            <a:r>
              <a:rPr lang="en-US" sz="1600" dirty="0">
                <a:solidFill>
                  <a:schemeClr val="bg1"/>
                </a:solidFill>
              </a:rPr>
              <a:t>Managing Director</a:t>
            </a:r>
          </a:p>
          <a:p>
            <a:pPr>
              <a:spcBef>
                <a:spcPts val="600"/>
              </a:spcBef>
            </a:pPr>
            <a:r>
              <a:rPr lang="en-US" sz="1400" dirty="0">
                <a:solidFill>
                  <a:schemeClr val="bg1"/>
                </a:solidFill>
              </a:rPr>
              <a:t>Exempt Organization Tax Services</a:t>
            </a:r>
          </a:p>
          <a:p>
            <a:pPr>
              <a:spcBef>
                <a:spcPts val="600"/>
              </a:spcBef>
            </a:pPr>
            <a:r>
              <a:rPr lang="en-US" sz="1400" dirty="0">
                <a:solidFill>
                  <a:schemeClr val="bg1"/>
                </a:solidFill>
              </a:rPr>
              <a:t>Ernst &amp; Young LLP</a:t>
            </a:r>
          </a:p>
          <a:p>
            <a:pPr>
              <a:spcBef>
                <a:spcPts val="600"/>
              </a:spcBef>
            </a:pPr>
            <a:r>
              <a:rPr lang="en-US" sz="1400" dirty="0">
                <a:solidFill>
                  <a:schemeClr val="bg1"/>
                </a:solidFill>
              </a:rPr>
              <a:t>Washington, DC</a:t>
            </a:r>
          </a:p>
        </p:txBody>
      </p:sp>
      <p:sp>
        <p:nvSpPr>
          <p:cNvPr id="8" name="Isosceles Triangle 7">
            <a:extLst>
              <a:ext uri="{FF2B5EF4-FFF2-40B4-BE49-F238E27FC236}">
                <a16:creationId xmlns:a16="http://schemas.microsoft.com/office/drawing/2014/main" id="{429CA150-B23A-43F6-B69D-07652C8C58DF}"/>
              </a:ext>
            </a:extLst>
          </p:cNvPr>
          <p:cNvSpPr/>
          <p:nvPr/>
        </p:nvSpPr>
        <p:spPr>
          <a:xfrm rot="5400000">
            <a:off x="2530057" y="2197957"/>
            <a:ext cx="227254" cy="97954"/>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Rectangle 9">
            <a:extLst>
              <a:ext uri="{FF2B5EF4-FFF2-40B4-BE49-F238E27FC236}">
                <a16:creationId xmlns:a16="http://schemas.microsoft.com/office/drawing/2014/main" id="{27870ED1-5699-453A-BC6E-A462D12ED6ED}"/>
              </a:ext>
            </a:extLst>
          </p:cNvPr>
          <p:cNvSpPr/>
          <p:nvPr/>
        </p:nvSpPr>
        <p:spPr>
          <a:xfrm>
            <a:off x="6454922" y="1150593"/>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sp>
        <p:nvSpPr>
          <p:cNvPr id="12" name="Rectangle 27" descr="© INSCALE GmbH, 26.05.2010&#10;http://www.presentationload.com/">
            <a:extLst>
              <a:ext uri="{FF2B5EF4-FFF2-40B4-BE49-F238E27FC236}">
                <a16:creationId xmlns:a16="http://schemas.microsoft.com/office/drawing/2014/main" id="{EE930758-C7F1-45A2-8D60-E568B4F28FF2}"/>
              </a:ext>
            </a:extLst>
          </p:cNvPr>
          <p:cNvSpPr>
            <a:spLocks noChangeArrowheads="1"/>
          </p:cNvSpPr>
          <p:nvPr/>
        </p:nvSpPr>
        <p:spPr bwMode="gray">
          <a:xfrm>
            <a:off x="8791794" y="1354406"/>
            <a:ext cx="2793781" cy="1785056"/>
          </a:xfrm>
          <a:prstGeom prst="rect">
            <a:avLst/>
          </a:prstGeom>
          <a:noFill/>
          <a:ln w="12700">
            <a:noFill/>
            <a:miter lim="800000"/>
            <a:headEnd/>
            <a:tailEnd/>
          </a:ln>
          <a:effectLst/>
        </p:spPr>
        <p:txBody>
          <a:bodyPr vert="horz" wrap="square" lIns="45696" tIns="45696" rIns="45696" bIns="45696" anchor="t" anchorCtr="0">
            <a:spAutoFit/>
          </a:bodyPr>
          <a:lstStyle/>
          <a:p>
            <a:pPr>
              <a:spcBef>
                <a:spcPts val="600"/>
              </a:spcBef>
            </a:pPr>
            <a:r>
              <a:rPr lang="en-US" sz="2000" b="1" dirty="0">
                <a:solidFill>
                  <a:schemeClr val="bg1"/>
                </a:solidFill>
              </a:rPr>
              <a:t>Melanie McPeak</a:t>
            </a:r>
          </a:p>
          <a:p>
            <a:pPr>
              <a:spcBef>
                <a:spcPts val="600"/>
              </a:spcBef>
            </a:pPr>
            <a:r>
              <a:rPr lang="en-IN" sz="1400" dirty="0">
                <a:solidFill>
                  <a:schemeClr val="bg1"/>
                </a:solidFill>
              </a:rPr>
              <a:t>Senior Manager</a:t>
            </a:r>
          </a:p>
          <a:p>
            <a:pPr>
              <a:spcBef>
                <a:spcPts val="600"/>
              </a:spcBef>
            </a:pPr>
            <a:r>
              <a:rPr lang="en-US" sz="1400" dirty="0">
                <a:solidFill>
                  <a:schemeClr val="bg1"/>
                </a:solidFill>
              </a:rPr>
              <a:t>Exempt Organization Tax Services</a:t>
            </a:r>
          </a:p>
          <a:p>
            <a:pPr>
              <a:spcBef>
                <a:spcPts val="600"/>
              </a:spcBef>
            </a:pPr>
            <a:r>
              <a:rPr lang="en-IN" sz="1400" dirty="0">
                <a:solidFill>
                  <a:schemeClr val="bg1"/>
                </a:solidFill>
              </a:rPr>
              <a:t>Ernst &amp; Young LLP</a:t>
            </a:r>
          </a:p>
          <a:p>
            <a:pPr>
              <a:spcBef>
                <a:spcPts val="600"/>
              </a:spcBef>
            </a:pPr>
            <a:r>
              <a:rPr lang="en-IN" sz="1400" dirty="0">
                <a:solidFill>
                  <a:schemeClr val="bg1"/>
                </a:solidFill>
              </a:rPr>
              <a:t>Tampa, FL</a:t>
            </a:r>
          </a:p>
        </p:txBody>
      </p:sp>
      <p:sp>
        <p:nvSpPr>
          <p:cNvPr id="13" name="Isosceles Triangle 12">
            <a:extLst>
              <a:ext uri="{FF2B5EF4-FFF2-40B4-BE49-F238E27FC236}">
                <a16:creationId xmlns:a16="http://schemas.microsoft.com/office/drawing/2014/main" id="{86350D3A-DC1D-4E30-B73B-25C79F077D90}"/>
              </a:ext>
            </a:extLst>
          </p:cNvPr>
          <p:cNvSpPr/>
          <p:nvPr/>
        </p:nvSpPr>
        <p:spPr>
          <a:xfrm rot="5400000">
            <a:off x="8407641" y="2197957"/>
            <a:ext cx="227254" cy="97954"/>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 name="Rectangle 14">
            <a:extLst>
              <a:ext uri="{FF2B5EF4-FFF2-40B4-BE49-F238E27FC236}">
                <a16:creationId xmlns:a16="http://schemas.microsoft.com/office/drawing/2014/main" id="{75EDEA8E-7BFE-4145-BA1C-75E505348C60}"/>
              </a:ext>
            </a:extLst>
          </p:cNvPr>
          <p:cNvSpPr/>
          <p:nvPr/>
        </p:nvSpPr>
        <p:spPr>
          <a:xfrm>
            <a:off x="612775" y="3788759"/>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sp>
        <p:nvSpPr>
          <p:cNvPr id="17" name="Rectangle 27" descr="© INSCALE GmbH, 26.05.2010&#10;http://www.presentationload.com/">
            <a:extLst>
              <a:ext uri="{FF2B5EF4-FFF2-40B4-BE49-F238E27FC236}">
                <a16:creationId xmlns:a16="http://schemas.microsoft.com/office/drawing/2014/main" id="{9834299D-584F-4C2F-92EA-79AF8AFE56AE}"/>
              </a:ext>
            </a:extLst>
          </p:cNvPr>
          <p:cNvSpPr>
            <a:spLocks noChangeArrowheads="1"/>
          </p:cNvSpPr>
          <p:nvPr/>
        </p:nvSpPr>
        <p:spPr bwMode="gray">
          <a:xfrm>
            <a:off x="2914209" y="4079274"/>
            <a:ext cx="2773157" cy="1717885"/>
          </a:xfrm>
          <a:prstGeom prst="rect">
            <a:avLst/>
          </a:prstGeom>
          <a:noFill/>
          <a:ln w="12700">
            <a:noFill/>
            <a:miter lim="800000"/>
            <a:headEnd/>
            <a:tailEnd/>
          </a:ln>
          <a:effectLst/>
        </p:spPr>
        <p:txBody>
          <a:bodyPr vert="horz" wrap="square" lIns="45696" tIns="45696" rIns="45696" bIns="45696" anchor="t" anchorCtr="0"/>
          <a:lstStyle/>
          <a:p>
            <a:pPr>
              <a:spcBef>
                <a:spcPts val="600"/>
              </a:spcBef>
            </a:pPr>
            <a:r>
              <a:rPr lang="en-US" sz="2000" b="1" dirty="0">
                <a:solidFill>
                  <a:schemeClr val="bg1"/>
                </a:solidFill>
              </a:rPr>
              <a:t>Austin Bailey</a:t>
            </a:r>
          </a:p>
          <a:p>
            <a:pPr>
              <a:spcBef>
                <a:spcPts val="600"/>
              </a:spcBef>
            </a:pPr>
            <a:r>
              <a:rPr lang="en-IN" sz="1400" dirty="0">
                <a:solidFill>
                  <a:schemeClr val="bg1"/>
                </a:solidFill>
              </a:rPr>
              <a:t>Manager</a:t>
            </a:r>
          </a:p>
          <a:p>
            <a:pPr>
              <a:spcBef>
                <a:spcPts val="600"/>
              </a:spcBef>
            </a:pPr>
            <a:r>
              <a:rPr lang="en-US" sz="1400" dirty="0">
                <a:solidFill>
                  <a:schemeClr val="bg1"/>
                </a:solidFill>
              </a:rPr>
              <a:t>Exempt Organization Tax Services</a:t>
            </a:r>
          </a:p>
          <a:p>
            <a:pPr>
              <a:spcBef>
                <a:spcPts val="600"/>
              </a:spcBef>
            </a:pPr>
            <a:r>
              <a:rPr lang="en-IN" sz="1400" dirty="0">
                <a:solidFill>
                  <a:schemeClr val="bg1"/>
                </a:solidFill>
              </a:rPr>
              <a:t>Ernst &amp; Young LLP</a:t>
            </a:r>
          </a:p>
          <a:p>
            <a:pPr>
              <a:spcBef>
                <a:spcPts val="600"/>
              </a:spcBef>
            </a:pPr>
            <a:r>
              <a:rPr lang="en-IN" sz="1400" dirty="0">
                <a:solidFill>
                  <a:schemeClr val="bg1"/>
                </a:solidFill>
              </a:rPr>
              <a:t>Pittsburgh, PA</a:t>
            </a:r>
          </a:p>
        </p:txBody>
      </p:sp>
      <p:sp>
        <p:nvSpPr>
          <p:cNvPr id="18" name="Isosceles Triangle 17">
            <a:extLst>
              <a:ext uri="{FF2B5EF4-FFF2-40B4-BE49-F238E27FC236}">
                <a16:creationId xmlns:a16="http://schemas.microsoft.com/office/drawing/2014/main" id="{A1B49172-203D-46B7-9A90-072CE2BE8239}"/>
              </a:ext>
            </a:extLst>
          </p:cNvPr>
          <p:cNvSpPr/>
          <p:nvPr/>
        </p:nvSpPr>
        <p:spPr>
          <a:xfrm rot="5400000">
            <a:off x="2530057" y="4836123"/>
            <a:ext cx="227254" cy="97954"/>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pic>
        <p:nvPicPr>
          <p:cNvPr id="19" name="Picture 18">
            <a:extLst>
              <a:ext uri="{FF2B5EF4-FFF2-40B4-BE49-F238E27FC236}">
                <a16:creationId xmlns:a16="http://schemas.microsoft.com/office/drawing/2014/main" id="{625B8F69-2382-439C-A6C0-32CD9CC3DA7F}"/>
              </a:ext>
            </a:extLst>
          </p:cNvPr>
          <p:cNvPicPr>
            <a:picLocks/>
          </p:cNvPicPr>
          <p:nvPr/>
        </p:nvPicPr>
        <p:blipFill rotWithShape="1">
          <a:blip r:embed="rId6">
            <a:extLst>
              <a:ext uri="{28A0092B-C50C-407E-A947-70E740481C1C}">
                <a14:useLocalDpi xmlns:a14="http://schemas.microsoft.com/office/drawing/2010/main"/>
              </a:ext>
            </a:extLst>
          </a:blip>
          <a:srcRect t="5620" b="14248"/>
          <a:stretch/>
        </p:blipFill>
        <p:spPr>
          <a:xfrm>
            <a:off x="6656819" y="1265713"/>
            <a:ext cx="1746966" cy="1962442"/>
          </a:xfrm>
          <a:prstGeom prst="rect">
            <a:avLst/>
          </a:prstGeom>
          <a:ln>
            <a:noFill/>
          </a:ln>
        </p:spPr>
      </p:pic>
      <p:sp>
        <p:nvSpPr>
          <p:cNvPr id="23" name="Isosceles Triangle 22">
            <a:extLst>
              <a:ext uri="{FF2B5EF4-FFF2-40B4-BE49-F238E27FC236}">
                <a16:creationId xmlns:a16="http://schemas.microsoft.com/office/drawing/2014/main" id="{391766A4-5BC7-4692-AE1D-24684C3FE948}"/>
              </a:ext>
            </a:extLst>
          </p:cNvPr>
          <p:cNvSpPr/>
          <p:nvPr/>
        </p:nvSpPr>
        <p:spPr>
          <a:xfrm rot="16368718" flipV="1">
            <a:off x="8406754" y="4852483"/>
            <a:ext cx="219613" cy="107369"/>
          </a:xfrm>
          <a:prstGeom prst="triangle">
            <a:avLst>
              <a:gd name="adj" fmla="val 54295"/>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5" name="TextBox 24">
            <a:extLst>
              <a:ext uri="{FF2B5EF4-FFF2-40B4-BE49-F238E27FC236}">
                <a16:creationId xmlns:a16="http://schemas.microsoft.com/office/drawing/2014/main" id="{EC84B152-6222-4036-91CA-9556EBB5817B}"/>
              </a:ext>
            </a:extLst>
          </p:cNvPr>
          <p:cNvSpPr txBox="1"/>
          <p:nvPr/>
        </p:nvSpPr>
        <p:spPr>
          <a:xfrm>
            <a:off x="8791794" y="4010760"/>
            <a:ext cx="3047697" cy="1846659"/>
          </a:xfrm>
          <a:prstGeom prst="rect">
            <a:avLst/>
          </a:prstGeom>
          <a:noFill/>
        </p:spPr>
        <p:txBody>
          <a:bodyPr wrap="square" lIns="45720" rIns="45720">
            <a:spAutoFit/>
          </a:bodyPr>
          <a:lstStyle/>
          <a:p>
            <a:pPr>
              <a:spcBef>
                <a:spcPts val="600"/>
              </a:spcBef>
            </a:pPr>
            <a:r>
              <a:rPr lang="en-US" sz="2000" b="1" dirty="0">
                <a:solidFill>
                  <a:schemeClr val="bg1"/>
                </a:solidFill>
              </a:rPr>
              <a:t>Cal Hoke</a:t>
            </a:r>
          </a:p>
          <a:p>
            <a:pPr>
              <a:spcBef>
                <a:spcPts val="600"/>
              </a:spcBef>
            </a:pPr>
            <a:r>
              <a:rPr lang="en-IN" sz="1400" dirty="0">
                <a:solidFill>
                  <a:schemeClr val="bg1"/>
                </a:solidFill>
              </a:rPr>
              <a:t>Senior</a:t>
            </a:r>
          </a:p>
          <a:p>
            <a:pPr>
              <a:spcBef>
                <a:spcPts val="600"/>
              </a:spcBef>
            </a:pPr>
            <a:r>
              <a:rPr lang="en-US" sz="1400" dirty="0">
                <a:solidFill>
                  <a:schemeClr val="bg1"/>
                </a:solidFill>
              </a:rPr>
              <a:t>Exempt Organization Tax </a:t>
            </a:r>
            <a:br>
              <a:rPr lang="en-US" sz="1400" dirty="0">
                <a:solidFill>
                  <a:schemeClr val="bg1"/>
                </a:solidFill>
              </a:rPr>
            </a:br>
            <a:r>
              <a:rPr lang="en-US" sz="1400" dirty="0">
                <a:solidFill>
                  <a:schemeClr val="bg1"/>
                </a:solidFill>
              </a:rPr>
              <a:t>Services</a:t>
            </a:r>
          </a:p>
          <a:p>
            <a:pPr>
              <a:spcBef>
                <a:spcPts val="600"/>
              </a:spcBef>
            </a:pPr>
            <a:r>
              <a:rPr lang="en-IN" sz="1400" dirty="0">
                <a:solidFill>
                  <a:schemeClr val="bg1"/>
                </a:solidFill>
              </a:rPr>
              <a:t>Ernst &amp; Young LLP</a:t>
            </a:r>
          </a:p>
          <a:p>
            <a:pPr>
              <a:spcBef>
                <a:spcPts val="600"/>
              </a:spcBef>
            </a:pPr>
            <a:r>
              <a:rPr lang="en-IN" sz="1400" dirty="0">
                <a:solidFill>
                  <a:schemeClr val="bg1"/>
                </a:solidFill>
              </a:rPr>
              <a:t>Raleigh, NC</a:t>
            </a:r>
          </a:p>
        </p:txBody>
      </p:sp>
      <p:sp>
        <p:nvSpPr>
          <p:cNvPr id="24" name="Rectangle 23">
            <a:extLst>
              <a:ext uri="{FF2B5EF4-FFF2-40B4-BE49-F238E27FC236}">
                <a16:creationId xmlns:a16="http://schemas.microsoft.com/office/drawing/2014/main" id="{0ABBD6A5-D0AB-451D-984E-62B0AE6E18F1}"/>
              </a:ext>
            </a:extLst>
          </p:cNvPr>
          <p:cNvSpPr/>
          <p:nvPr/>
        </p:nvSpPr>
        <p:spPr>
          <a:xfrm>
            <a:off x="6454922" y="3788759"/>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pic>
        <p:nvPicPr>
          <p:cNvPr id="21" name="Picture 20" descr="A person in a suit&#10;&#10;Description automatically generated with low confidence">
            <a:extLst>
              <a:ext uri="{FF2B5EF4-FFF2-40B4-BE49-F238E27FC236}">
                <a16:creationId xmlns:a16="http://schemas.microsoft.com/office/drawing/2014/main" id="{950B6787-2B9F-405C-81BE-4CA481270278}"/>
              </a:ext>
            </a:extLst>
          </p:cNvPr>
          <p:cNvPicPr>
            <a:picLocks noChangeAspect="1"/>
          </p:cNvPicPr>
          <p:nvPr/>
        </p:nvPicPr>
        <p:blipFill rotWithShape="1">
          <a:blip r:embed="rId7">
            <a:extLst>
              <a:ext uri="{28A0092B-C50C-407E-A947-70E740481C1C}">
                <a14:useLocalDpi xmlns:a14="http://schemas.microsoft.com/office/drawing/2010/main"/>
              </a:ext>
            </a:extLst>
          </a:blip>
          <a:srcRect l="11593" t="6458" r="5136"/>
          <a:stretch/>
        </p:blipFill>
        <p:spPr>
          <a:xfrm>
            <a:off x="779235" y="3903880"/>
            <a:ext cx="1746966" cy="1962440"/>
          </a:xfrm>
          <a:prstGeom prst="rect">
            <a:avLst/>
          </a:prstGeom>
        </p:spPr>
      </p:pic>
      <p:pic>
        <p:nvPicPr>
          <p:cNvPr id="26" name="Picture 25" descr="A person wearing glasses&#10;&#10;Description automatically generated with low confidence">
            <a:extLst>
              <a:ext uri="{FF2B5EF4-FFF2-40B4-BE49-F238E27FC236}">
                <a16:creationId xmlns:a16="http://schemas.microsoft.com/office/drawing/2014/main" id="{34C725FC-28CA-4870-B1F8-1E7736609479}"/>
              </a:ext>
            </a:extLst>
          </p:cNvPr>
          <p:cNvPicPr>
            <a:picLocks noChangeAspect="1"/>
          </p:cNvPicPr>
          <p:nvPr/>
        </p:nvPicPr>
        <p:blipFill rotWithShape="1">
          <a:blip r:embed="rId8">
            <a:extLst>
              <a:ext uri="{28A0092B-C50C-407E-A947-70E740481C1C}">
                <a14:useLocalDpi xmlns:a14="http://schemas.microsoft.com/office/drawing/2010/main"/>
              </a:ext>
            </a:extLst>
          </a:blip>
          <a:srcRect l="23799" t="8837" r="23799" b="32544"/>
          <a:stretch/>
        </p:blipFill>
        <p:spPr>
          <a:xfrm>
            <a:off x="6656819" y="3903880"/>
            <a:ext cx="1746966" cy="1954186"/>
          </a:xfrm>
          <a:prstGeom prst="rect">
            <a:avLst/>
          </a:prstGeom>
        </p:spPr>
      </p:pic>
    </p:spTree>
    <p:extLst>
      <p:ext uri="{BB962C8B-B14F-4D97-AF65-F5344CB8AC3E}">
        <p14:creationId xmlns:p14="http://schemas.microsoft.com/office/powerpoint/2010/main" val="1929670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3</a:t>
            </a:r>
          </a:p>
        </p:txBody>
      </p:sp>
      <p:sp>
        <p:nvSpPr>
          <p:cNvPr id="3" name="Content Placeholder 2"/>
          <p:cNvSpPr>
            <a:spLocks noGrp="1"/>
          </p:cNvSpPr>
          <p:nvPr>
            <p:ph idx="4294967295"/>
          </p:nvPr>
        </p:nvSpPr>
        <p:spPr>
          <a:xfrm>
            <a:off x="609918" y="1155036"/>
            <a:ext cx="5213032" cy="923330"/>
          </a:xfrm>
        </p:spPr>
        <p:txBody>
          <a:bodyPr>
            <a:spAutoFit/>
          </a:bodyPr>
          <a:lstStyle/>
          <a:p>
            <a:pPr marL="0" indent="0">
              <a:buNone/>
            </a:pPr>
            <a:r>
              <a:rPr lang="en-US" dirty="0"/>
              <a:t>Form 990 filers must always report payments to third parties for services as officers as compensation to those officers:</a:t>
            </a:r>
            <a:endParaRPr lang="en-US" sz="1600" dirty="0"/>
          </a:p>
        </p:txBody>
      </p:sp>
      <p:grpSp>
        <p:nvGrpSpPr>
          <p:cNvPr id="5" name="Group 4">
            <a:extLst>
              <a:ext uri="{FF2B5EF4-FFF2-40B4-BE49-F238E27FC236}">
                <a16:creationId xmlns:a16="http://schemas.microsoft.com/office/drawing/2014/main" id="{1748795A-9372-465C-A9FA-98D02DE9B96D}"/>
              </a:ext>
            </a:extLst>
          </p:cNvPr>
          <p:cNvGrpSpPr/>
          <p:nvPr/>
        </p:nvGrpSpPr>
        <p:grpSpPr>
          <a:xfrm>
            <a:off x="781050" y="2686810"/>
            <a:ext cx="1269130" cy="1105629"/>
            <a:chOff x="781050" y="3406905"/>
            <a:chExt cx="1269130" cy="1105629"/>
          </a:xfrm>
        </p:grpSpPr>
        <p:grpSp>
          <p:nvGrpSpPr>
            <p:cNvPr id="8" name="Group 7">
              <a:extLst>
                <a:ext uri="{FF2B5EF4-FFF2-40B4-BE49-F238E27FC236}">
                  <a16:creationId xmlns:a16="http://schemas.microsoft.com/office/drawing/2014/main" id="{260FA4F8-F53D-4F00-BA06-DDD78A7AA7C1}"/>
                </a:ext>
              </a:extLst>
            </p:cNvPr>
            <p:cNvGrpSpPr/>
            <p:nvPr/>
          </p:nvGrpSpPr>
          <p:grpSpPr>
            <a:xfrm>
              <a:off x="790486" y="3406905"/>
              <a:ext cx="1155823" cy="444500"/>
              <a:chOff x="781050" y="2032000"/>
              <a:chExt cx="1155823" cy="444500"/>
            </a:xfrm>
          </p:grpSpPr>
          <p:grpSp>
            <p:nvGrpSpPr>
              <p:cNvPr id="9" name="Group 8">
                <a:extLst>
                  <a:ext uri="{FF2B5EF4-FFF2-40B4-BE49-F238E27FC236}">
                    <a16:creationId xmlns:a16="http://schemas.microsoft.com/office/drawing/2014/main" id="{5E397F71-CF93-4044-9AAC-B6F5FB7C124E}"/>
                  </a:ext>
                </a:extLst>
              </p:cNvPr>
              <p:cNvGrpSpPr/>
              <p:nvPr/>
            </p:nvGrpSpPr>
            <p:grpSpPr>
              <a:xfrm>
                <a:off x="781050" y="2032000"/>
                <a:ext cx="444500" cy="444500"/>
                <a:chOff x="781050" y="2032000"/>
                <a:chExt cx="444500" cy="444500"/>
              </a:xfrm>
            </p:grpSpPr>
            <p:sp>
              <p:nvSpPr>
                <p:cNvPr id="11" name="Oval 10">
                  <a:extLst>
                    <a:ext uri="{FF2B5EF4-FFF2-40B4-BE49-F238E27FC236}">
                      <a16:creationId xmlns:a16="http://schemas.microsoft.com/office/drawing/2014/main" id="{B17BEBCB-8E8E-4D0E-B1CE-B0283B38BEA4}"/>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sp>
              <p:nvSpPr>
                <p:cNvPr id="12" name="Oval 11">
                  <a:extLst>
                    <a:ext uri="{FF2B5EF4-FFF2-40B4-BE49-F238E27FC236}">
                      <a16:creationId xmlns:a16="http://schemas.microsoft.com/office/drawing/2014/main" id="{C8F417EE-72F6-471E-8520-E302C7291D37}"/>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0" name="Rectangle 9">
                <a:extLst>
                  <a:ext uri="{FF2B5EF4-FFF2-40B4-BE49-F238E27FC236}">
                    <a16:creationId xmlns:a16="http://schemas.microsoft.com/office/drawing/2014/main" id="{B83D3126-68B4-48A2-B2F7-399F7A080A82}"/>
                  </a:ext>
                </a:extLst>
              </p:cNvPr>
              <p:cNvSpPr/>
              <p:nvPr/>
            </p:nvSpPr>
            <p:spPr>
              <a:xfrm>
                <a:off x="1284515" y="2069584"/>
                <a:ext cx="652358" cy="369332"/>
              </a:xfrm>
              <a:prstGeom prst="rect">
                <a:avLst/>
              </a:prstGeom>
            </p:spPr>
            <p:txBody>
              <a:bodyPr wrap="none">
                <a:spAutoFit/>
              </a:bodyPr>
              <a:lstStyle/>
              <a:p>
                <a:pPr>
                  <a:buClr>
                    <a:schemeClr val="bg1"/>
                  </a:buClr>
                </a:pPr>
                <a:r>
                  <a:rPr lang="en-US" dirty="0">
                    <a:solidFill>
                      <a:schemeClr val="bg1"/>
                    </a:solidFill>
                  </a:rPr>
                  <a:t>True</a:t>
                </a:r>
              </a:p>
            </p:txBody>
          </p:sp>
        </p:grpSp>
        <p:grpSp>
          <p:nvGrpSpPr>
            <p:cNvPr id="13" name="Group 12">
              <a:extLst>
                <a:ext uri="{FF2B5EF4-FFF2-40B4-BE49-F238E27FC236}">
                  <a16:creationId xmlns:a16="http://schemas.microsoft.com/office/drawing/2014/main" id="{88AA6303-C211-4CED-823A-5830C7082D55}"/>
                </a:ext>
              </a:extLst>
            </p:cNvPr>
            <p:cNvGrpSpPr/>
            <p:nvPr/>
          </p:nvGrpSpPr>
          <p:grpSpPr>
            <a:xfrm>
              <a:off x="781050" y="4068034"/>
              <a:ext cx="1269130" cy="444500"/>
              <a:chOff x="781050" y="2991876"/>
              <a:chExt cx="1269130" cy="444500"/>
            </a:xfrm>
          </p:grpSpPr>
          <p:grpSp>
            <p:nvGrpSpPr>
              <p:cNvPr id="14" name="Group 13">
                <a:extLst>
                  <a:ext uri="{FF2B5EF4-FFF2-40B4-BE49-F238E27FC236}">
                    <a16:creationId xmlns:a16="http://schemas.microsoft.com/office/drawing/2014/main" id="{A3F0A674-4FCA-4B4F-A230-9D80E99BB942}"/>
                  </a:ext>
                </a:extLst>
              </p:cNvPr>
              <p:cNvGrpSpPr/>
              <p:nvPr/>
            </p:nvGrpSpPr>
            <p:grpSpPr>
              <a:xfrm>
                <a:off x="781050" y="2991876"/>
                <a:ext cx="444500" cy="444500"/>
                <a:chOff x="781050" y="2032000"/>
                <a:chExt cx="444500" cy="444500"/>
              </a:xfrm>
            </p:grpSpPr>
            <p:sp>
              <p:nvSpPr>
                <p:cNvPr id="16" name="Oval 15">
                  <a:extLst>
                    <a:ext uri="{FF2B5EF4-FFF2-40B4-BE49-F238E27FC236}">
                      <a16:creationId xmlns:a16="http://schemas.microsoft.com/office/drawing/2014/main" id="{05497269-A357-4927-8ED0-567A82D8A94B}"/>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17" name="Oval 16">
                  <a:extLst>
                    <a:ext uri="{FF2B5EF4-FFF2-40B4-BE49-F238E27FC236}">
                      <a16:creationId xmlns:a16="http://schemas.microsoft.com/office/drawing/2014/main" id="{58C1E70D-AF1B-44A0-9632-E499DE6C3F53}"/>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5" name="Rectangle 14">
                <a:extLst>
                  <a:ext uri="{FF2B5EF4-FFF2-40B4-BE49-F238E27FC236}">
                    <a16:creationId xmlns:a16="http://schemas.microsoft.com/office/drawing/2014/main" id="{5D99C781-6CB8-4916-A4F2-1B7455F7203E}"/>
                  </a:ext>
                </a:extLst>
              </p:cNvPr>
              <p:cNvSpPr/>
              <p:nvPr/>
            </p:nvSpPr>
            <p:spPr>
              <a:xfrm>
                <a:off x="1284515" y="3029460"/>
                <a:ext cx="765665" cy="369332"/>
              </a:xfrm>
              <a:prstGeom prst="rect">
                <a:avLst/>
              </a:prstGeom>
            </p:spPr>
            <p:txBody>
              <a:bodyPr wrap="square">
                <a:spAutoFit/>
              </a:bodyPr>
              <a:lstStyle/>
              <a:p>
                <a:pPr>
                  <a:buClr>
                    <a:schemeClr val="bg1"/>
                  </a:buClr>
                </a:pPr>
                <a:r>
                  <a:rPr lang="en-IN" dirty="0">
                    <a:solidFill>
                      <a:schemeClr val="bg1"/>
                    </a:solidFill>
                  </a:rPr>
                  <a:t>False</a:t>
                </a:r>
              </a:p>
            </p:txBody>
          </p:sp>
        </p:grpSp>
      </p:grpSp>
      <p:pic>
        <p:nvPicPr>
          <p:cNvPr id="35" name="Picture 34">
            <a:extLst>
              <a:ext uri="{FF2B5EF4-FFF2-40B4-BE49-F238E27FC236}">
                <a16:creationId xmlns:a16="http://schemas.microsoft.com/office/drawing/2014/main" id="{B37E9CCF-41C7-476E-8C64-BCD0FCC31833}"/>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l="31174" t="12303" r="6238" b="3139"/>
          <a:stretch/>
        </p:blipFill>
        <p:spPr>
          <a:xfrm>
            <a:off x="6102351" y="1133475"/>
            <a:ext cx="5514974" cy="4967288"/>
          </a:xfrm>
          <a:prstGeom prst="rect">
            <a:avLst/>
          </a:prstGeom>
        </p:spPr>
      </p:pic>
    </p:spTree>
    <p:extLst>
      <p:ext uri="{BB962C8B-B14F-4D97-AF65-F5344CB8AC3E}">
        <p14:creationId xmlns:p14="http://schemas.microsoft.com/office/powerpoint/2010/main" val="146604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8084B-699C-4714-8A51-EC570ABF3A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Section 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860400"/>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2022 Form 990-T </a:t>
            </a:r>
          </a:p>
          <a:p>
            <a:r>
              <a:rPr lang="en-US" dirty="0"/>
              <a:t>significant changes</a:t>
            </a:r>
          </a:p>
        </p:txBody>
      </p:sp>
      <p:grpSp>
        <p:nvGrpSpPr>
          <p:cNvPr id="11" name="Group 4">
            <a:extLst>
              <a:ext uri="{FF2B5EF4-FFF2-40B4-BE49-F238E27FC236}">
                <a16:creationId xmlns:a16="http://schemas.microsoft.com/office/drawing/2014/main" id="{038B3097-CBF9-4D28-B402-1BA28FC9129F}"/>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8C1B4B61-4E56-4732-B850-4F2989803141}"/>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E2D4D83-D955-4FA6-AE49-2A268F29779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814CDE1B-91E0-4D2B-B207-EB3BF4493E7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62E30412-7936-4D86-9063-2BAB5514B900}"/>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30</a:t>
            </a:fld>
            <a:endParaRPr dirty="0"/>
          </a:p>
        </p:txBody>
      </p:sp>
      <p:sp>
        <p:nvSpPr>
          <p:cNvPr id="16" name="Rectangle 15">
            <a:extLst>
              <a:ext uri="{FF2B5EF4-FFF2-40B4-BE49-F238E27FC236}">
                <a16:creationId xmlns:a16="http://schemas.microsoft.com/office/drawing/2014/main" id="{AEEE6EEC-5986-47D5-A592-50065F7EF852}"/>
              </a:ext>
            </a:extLst>
          </p:cNvPr>
          <p:cNvSpPr/>
          <p:nvPr/>
        </p:nvSpPr>
        <p:spPr>
          <a:xfrm>
            <a:off x="4564621" y="6536050"/>
            <a:ext cx="3069110"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spTree>
    <p:extLst>
      <p:ext uri="{BB962C8B-B14F-4D97-AF65-F5344CB8AC3E}">
        <p14:creationId xmlns:p14="http://schemas.microsoft.com/office/powerpoint/2010/main" val="408774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1664079-E8A6-4C65-B5AE-0DA1817B4C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A1664079-E8A6-4C65-B5AE-0DA1817B4C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2891E04-669D-4BF8-84E4-624AC42A895D}"/>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Form 990-T and 512(a)(6)</a:t>
            </a:r>
          </a:p>
        </p:txBody>
      </p:sp>
      <p:sp>
        <p:nvSpPr>
          <p:cNvPr id="3" name="Content Placeholder 2"/>
          <p:cNvSpPr>
            <a:spLocks noGrp="1"/>
          </p:cNvSpPr>
          <p:nvPr>
            <p:ph type="body" sz="quarter" idx="10"/>
          </p:nvPr>
        </p:nvSpPr>
        <p:spPr/>
        <p:txBody>
          <a:bodyPr/>
          <a:lstStyle/>
          <a:p>
            <a:r>
              <a:rPr lang="en-US" dirty="0"/>
              <a:t>Section 512(a)(6) regulations: </a:t>
            </a:r>
          </a:p>
          <a:p>
            <a:pPr lvl="1"/>
            <a:r>
              <a:rPr lang="en-US" dirty="0"/>
              <a:t>UBTI from each separate unrelated trade or business, or “silo,” under IRC Section 512(a)(6) must be calculated separately in preparing the Form 990-T and its supporting workpapers.</a:t>
            </a:r>
          </a:p>
          <a:p>
            <a:pPr lvl="1"/>
            <a:r>
              <a:rPr lang="en-US" dirty="0"/>
              <a:t>Final regulations apply to tax years beginning on or after December 2, 2020. This means that, generally, the final regulations are applicable for the 2022 Forms 990-T.</a:t>
            </a:r>
          </a:p>
          <a:p>
            <a:pPr lvl="1"/>
            <a:r>
              <a:rPr lang="en-US" dirty="0"/>
              <a:t>Tax alert on the final regs: </a:t>
            </a:r>
            <a:r>
              <a:rPr lang="en-US" dirty="0">
                <a:solidFill>
                  <a:srgbClr val="FFE600"/>
                </a:solidFill>
                <a:hlinkClick r:id="rId7">
                  <a:extLst>
                    <a:ext uri="{A12FA001-AC4F-418D-AE19-62706E023703}">
                      <ahyp:hlinkClr xmlns:ahyp="http://schemas.microsoft.com/office/drawing/2018/hyperlinkcolor" val="tx"/>
                    </a:ext>
                  </a:extLst>
                </a:hlinkClick>
              </a:rPr>
              <a:t>Final regulations on unrelated trades or businesses affect tax-exempt organizations, as well as asset managers with exempt organizations as investors (ey.com)</a:t>
            </a:r>
            <a:r>
              <a:rPr lang="en-US" dirty="0"/>
              <a:t>.</a:t>
            </a:r>
          </a:p>
        </p:txBody>
      </p:sp>
      <p:pic>
        <p:nvPicPr>
          <p:cNvPr id="5" name="Picture 4" descr="Graphical user interface&#10;&#10;Description automatically generated with low confidence">
            <a:extLst>
              <a:ext uri="{FF2B5EF4-FFF2-40B4-BE49-F238E27FC236}">
                <a16:creationId xmlns:a16="http://schemas.microsoft.com/office/drawing/2014/main" id="{908ECD1C-65AD-427D-BB38-09F7B19B5B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07205" y="3536905"/>
            <a:ext cx="4983941" cy="1800905"/>
          </a:xfrm>
          <a:prstGeom prst="rect">
            <a:avLst/>
          </a:prstGeom>
        </p:spPr>
      </p:pic>
    </p:spTree>
    <p:extLst>
      <p:ext uri="{BB962C8B-B14F-4D97-AF65-F5344CB8AC3E}">
        <p14:creationId xmlns:p14="http://schemas.microsoft.com/office/powerpoint/2010/main" val="2410031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1B882F-963E-45E7-BC9E-AA44448F20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6" imgH="396" progId="TCLayout.ActiveDocument.1">
                  <p:embed/>
                </p:oleObj>
              </mc:Choice>
              <mc:Fallback>
                <p:oleObj name="think-cell Slide" r:id="rId5" imgW="396" imgH="396" progId="TCLayout.ActiveDocument.1">
                  <p:embed/>
                  <p:pic>
                    <p:nvPicPr>
                      <p:cNvPr id="4" name="Object 3" hidden="1">
                        <a:extLst>
                          <a:ext uri="{FF2B5EF4-FFF2-40B4-BE49-F238E27FC236}">
                            <a16:creationId xmlns:a16="http://schemas.microsoft.com/office/drawing/2014/main" id="{0E1B882F-963E-45E7-BC9E-AA44448F20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6844C1-F98F-4E84-A3E5-769AD7AD05E4}"/>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9971B1B-86B2-4AFC-8BD6-695ACEBFC5DE}"/>
              </a:ext>
            </a:extLst>
          </p:cNvPr>
          <p:cNvSpPr>
            <a:spLocks noGrp="1"/>
          </p:cNvSpPr>
          <p:nvPr>
            <p:ph type="title"/>
          </p:nvPr>
        </p:nvSpPr>
        <p:spPr/>
        <p:txBody>
          <a:bodyPr/>
          <a:lstStyle/>
          <a:p>
            <a:r>
              <a:rPr lang="en-US" dirty="0"/>
              <a:t>2022 Form 990-T reminders and form change </a:t>
            </a:r>
            <a:endParaRPr lang="en-IN" dirty="0"/>
          </a:p>
        </p:txBody>
      </p:sp>
      <p:sp>
        <p:nvSpPr>
          <p:cNvPr id="7" name="Content Placeholder 6">
            <a:extLst>
              <a:ext uri="{FF2B5EF4-FFF2-40B4-BE49-F238E27FC236}">
                <a16:creationId xmlns:a16="http://schemas.microsoft.com/office/drawing/2014/main" id="{D222ADDB-3E77-4C52-A1C5-FDC4339B3CF7}"/>
              </a:ext>
            </a:extLst>
          </p:cNvPr>
          <p:cNvSpPr>
            <a:spLocks noGrp="1"/>
          </p:cNvSpPr>
          <p:nvPr>
            <p:ph type="body" sz="quarter" idx="10"/>
          </p:nvPr>
        </p:nvSpPr>
        <p:spPr/>
        <p:txBody>
          <a:bodyPr/>
          <a:lstStyle/>
          <a:p>
            <a:r>
              <a:rPr lang="en-US" dirty="0"/>
              <a:t>Form 990-T mandatory electronic filing: </a:t>
            </a:r>
          </a:p>
          <a:p>
            <a:pPr lvl="1"/>
            <a:r>
              <a:rPr lang="en-US" dirty="0"/>
              <a:t>Effective February 2021</a:t>
            </a:r>
          </a:p>
          <a:p>
            <a:r>
              <a:rPr lang="en-US" dirty="0"/>
              <a:t>Temporary allowance of 100% for business meals: </a:t>
            </a:r>
          </a:p>
          <a:p>
            <a:pPr lvl="1"/>
            <a:r>
              <a:rPr lang="en-US" dirty="0"/>
              <a:t>Organizations are allowed a 100% deduction for certain business meal expenses paid or incurred in 2021 and 2022.</a:t>
            </a:r>
          </a:p>
          <a:p>
            <a:r>
              <a:rPr lang="en-US" dirty="0"/>
              <a:t>Line G added a checkbox for state college/university to select when filing. </a:t>
            </a:r>
            <a:endParaRPr lang="en-IN" dirty="0"/>
          </a:p>
          <a:p>
            <a:endParaRPr lang="en-US" dirty="0"/>
          </a:p>
          <a:p>
            <a:pPr lvl="1"/>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8E423DA2-3707-4AEF-8C2C-7DEAAE311375}"/>
              </a:ext>
            </a:extLst>
          </p:cNvPr>
          <p:cNvPicPr>
            <a:picLocks noChangeAspect="1"/>
          </p:cNvPicPr>
          <p:nvPr/>
        </p:nvPicPr>
        <p:blipFill>
          <a:blip r:embed="rId7"/>
          <a:stretch>
            <a:fillRect/>
          </a:stretch>
        </p:blipFill>
        <p:spPr>
          <a:xfrm>
            <a:off x="1687383" y="3643171"/>
            <a:ext cx="8351449" cy="2504219"/>
          </a:xfrm>
          <a:prstGeom prst="rect">
            <a:avLst/>
          </a:prstGeom>
        </p:spPr>
      </p:pic>
    </p:spTree>
    <p:extLst>
      <p:ext uri="{BB962C8B-B14F-4D97-AF65-F5344CB8AC3E}">
        <p14:creationId xmlns:p14="http://schemas.microsoft.com/office/powerpoint/2010/main" val="721093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F8FF-039D-411E-BEBE-90544661A9FA}"/>
              </a:ext>
            </a:extLst>
          </p:cNvPr>
          <p:cNvSpPr>
            <a:spLocks noGrp="1"/>
          </p:cNvSpPr>
          <p:nvPr>
            <p:ph type="title"/>
          </p:nvPr>
        </p:nvSpPr>
        <p:spPr/>
        <p:txBody>
          <a:bodyPr/>
          <a:lstStyle/>
          <a:p>
            <a:r>
              <a:rPr lang="en-US" dirty="0"/>
              <a:t>2022 Form 990-T instructions changes (draft) </a:t>
            </a:r>
          </a:p>
        </p:txBody>
      </p:sp>
      <p:sp>
        <p:nvSpPr>
          <p:cNvPr id="3" name="Text Placeholder 2">
            <a:extLst>
              <a:ext uri="{FF2B5EF4-FFF2-40B4-BE49-F238E27FC236}">
                <a16:creationId xmlns:a16="http://schemas.microsoft.com/office/drawing/2014/main" id="{51090366-77F9-42A9-9978-311A75EE7397}"/>
              </a:ext>
            </a:extLst>
          </p:cNvPr>
          <p:cNvSpPr>
            <a:spLocks noGrp="1"/>
          </p:cNvSpPr>
          <p:nvPr>
            <p:ph type="body" sz="quarter" idx="10"/>
          </p:nvPr>
        </p:nvSpPr>
        <p:spPr/>
        <p:txBody>
          <a:bodyPr/>
          <a:lstStyle/>
          <a:p>
            <a:r>
              <a:rPr lang="en-US" dirty="0"/>
              <a:t>What’s new?</a:t>
            </a:r>
          </a:p>
          <a:p>
            <a:pPr lvl="1"/>
            <a:r>
              <a:rPr lang="en-US" dirty="0"/>
              <a:t>New tax credits available:</a:t>
            </a:r>
          </a:p>
          <a:p>
            <a:pPr lvl="2"/>
            <a:r>
              <a:rPr lang="en-US" dirty="0"/>
              <a:t>Advanced manufacturing investment credit — filer that takes credit is treated as making payment against tax on Form 990-T</a:t>
            </a:r>
          </a:p>
          <a:p>
            <a:pPr lvl="2"/>
            <a:r>
              <a:rPr lang="en-US" dirty="0"/>
              <a:t>Inflation Reduction Act clean energy investment and production credits — allowed as general business credits on Form 990-T</a:t>
            </a:r>
          </a:p>
          <a:p>
            <a:pPr lvl="1"/>
            <a:r>
              <a:rPr lang="en-US" dirty="0"/>
              <a:t>NAICS (North American Industry Classification System) codes were revised in 2022 — see </a:t>
            </a:r>
            <a:r>
              <a:rPr lang="en-US" dirty="0">
                <a:solidFill>
                  <a:srgbClr val="FFE600"/>
                </a:solidFill>
                <a:hlinkClick r:id="rId2">
                  <a:extLst>
                    <a:ext uri="{A12FA001-AC4F-418D-AE19-62706E023703}">
                      <ahyp:hlinkClr xmlns:ahyp="http://schemas.microsoft.com/office/drawing/2018/hyperlinkcolor" val="tx"/>
                    </a:ext>
                  </a:extLst>
                </a:hlinkClick>
              </a:rPr>
              <a:t>North American Industry Classification System (NAICS) U.S. Census Bureau</a:t>
            </a:r>
            <a:r>
              <a:rPr lang="en-US" dirty="0">
                <a:solidFill>
                  <a:srgbClr val="FFE600"/>
                </a:solidFill>
              </a:rPr>
              <a:t>.</a:t>
            </a:r>
          </a:p>
          <a:p>
            <a:pPr lvl="1"/>
            <a:r>
              <a:rPr lang="en-US" dirty="0"/>
              <a:t>Inflation Reduction Act imposed the corporate alternative minimum tax (CAMT) under Section 55, effective for tax years beginning after 2022:</a:t>
            </a:r>
          </a:p>
          <a:p>
            <a:pPr lvl="2"/>
            <a:r>
              <a:rPr lang="en-US" dirty="0"/>
              <a:t>Applies to “applicable corporations” under Section 59(k)</a:t>
            </a:r>
          </a:p>
          <a:p>
            <a:pPr lvl="2"/>
            <a:endParaRPr lang="en-US" dirty="0"/>
          </a:p>
          <a:p>
            <a:pPr lvl="1"/>
            <a:endParaRPr lang="en-US" dirty="0"/>
          </a:p>
        </p:txBody>
      </p:sp>
    </p:spTree>
    <p:extLst>
      <p:ext uri="{BB962C8B-B14F-4D97-AF65-F5344CB8AC3E}">
        <p14:creationId xmlns:p14="http://schemas.microsoft.com/office/powerpoint/2010/main" val="3392535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E47D2CD-0A30-4B6E-A82B-AB17CA6EC1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1E47D2CD-0A30-4B6E-A82B-AB17CA6EC1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113AB40-7454-4B43-B63C-AB4DFE272944}"/>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D6709C0E-25F7-495A-ACEB-5F4F2608D551}"/>
              </a:ext>
            </a:extLst>
          </p:cNvPr>
          <p:cNvSpPr>
            <a:spLocks noGrp="1"/>
          </p:cNvSpPr>
          <p:nvPr>
            <p:ph type="title"/>
          </p:nvPr>
        </p:nvSpPr>
        <p:spPr/>
        <p:txBody>
          <a:bodyPr/>
          <a:lstStyle/>
          <a:p>
            <a:r>
              <a:rPr lang="en-US" dirty="0"/>
              <a:t>2022 Form 990-T page 2</a:t>
            </a:r>
            <a:br>
              <a:rPr lang="en-US" dirty="0"/>
            </a:br>
            <a:r>
              <a:rPr lang="en-US" sz="1800" dirty="0"/>
              <a:t>Net operating losses</a:t>
            </a:r>
          </a:p>
        </p:txBody>
      </p:sp>
      <p:sp>
        <p:nvSpPr>
          <p:cNvPr id="3" name="Text Placeholder 2">
            <a:extLst>
              <a:ext uri="{FF2B5EF4-FFF2-40B4-BE49-F238E27FC236}">
                <a16:creationId xmlns:a16="http://schemas.microsoft.com/office/drawing/2014/main" id="{CB6DA215-E143-4BB5-B792-533DD2533C0F}"/>
              </a:ext>
            </a:extLst>
          </p:cNvPr>
          <p:cNvSpPr>
            <a:spLocks noGrp="1"/>
          </p:cNvSpPr>
          <p:nvPr>
            <p:ph type="body" sz="quarter" idx="10"/>
          </p:nvPr>
        </p:nvSpPr>
        <p:spPr/>
        <p:txBody>
          <a:bodyPr/>
          <a:lstStyle/>
          <a:p>
            <a:r>
              <a:rPr lang="en-US" dirty="0"/>
              <a:t>Part IV, lines 4 and 5 require taxpayers to track: </a:t>
            </a:r>
          </a:p>
          <a:p>
            <a:pPr lvl="1"/>
            <a:r>
              <a:rPr lang="en-US" dirty="0"/>
              <a:t>Post-2017 UBTI net operating loss (NOL) carryovers for each separate unrelated business can only offset UBTI from that same unrelated business. These NOLs are subject to the Section 512(a)(6) rules:</a:t>
            </a:r>
          </a:p>
          <a:p>
            <a:pPr lvl="2"/>
            <a:r>
              <a:rPr lang="en-US" dirty="0"/>
              <a:t>For 2022 the 80% income limitation will apply for NOLs generated post-2017; however, they can still be carried forward indefinitely.</a:t>
            </a:r>
          </a:p>
          <a:p>
            <a:pPr lvl="1"/>
            <a:r>
              <a:rPr lang="en-US" dirty="0"/>
              <a:t>Pre-2018 NOL carryovers can offset UBTI from any unrelated business and are not subject to the 512(a)(6) rules:</a:t>
            </a:r>
          </a:p>
          <a:p>
            <a:pPr lvl="2"/>
            <a:r>
              <a:rPr lang="en-US" dirty="0"/>
              <a:t>NOLs generated pre-2018 are not subject to the 80% limitation and can be carried forward up to 20 years.</a:t>
            </a:r>
          </a:p>
          <a:p>
            <a:pPr lvl="1"/>
            <a:r>
              <a:rPr lang="en-US" dirty="0"/>
              <a:t>Organizations with both pre-2018 and post-2017 NOLs are required to deduct the pre-2018 NOLs before applying any post-2017 NOLs. </a:t>
            </a:r>
          </a:p>
        </p:txBody>
      </p:sp>
      <p:pic>
        <p:nvPicPr>
          <p:cNvPr id="8" name="Picture 7">
            <a:extLst>
              <a:ext uri="{FF2B5EF4-FFF2-40B4-BE49-F238E27FC236}">
                <a16:creationId xmlns:a16="http://schemas.microsoft.com/office/drawing/2014/main" id="{91B2066B-7975-47F7-A634-C791C9B570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0462"/>
          <a:stretch/>
        </p:blipFill>
        <p:spPr>
          <a:xfrm>
            <a:off x="2011678" y="4634035"/>
            <a:ext cx="8174994" cy="1615168"/>
          </a:xfrm>
          <a:prstGeom prst="rect">
            <a:avLst/>
          </a:prstGeom>
        </p:spPr>
      </p:pic>
    </p:spTree>
    <p:extLst>
      <p:ext uri="{BB962C8B-B14F-4D97-AF65-F5344CB8AC3E}">
        <p14:creationId xmlns:p14="http://schemas.microsoft.com/office/powerpoint/2010/main" val="2148195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7EF9-F08B-4CC3-B8E9-03F90AC69F78}"/>
              </a:ext>
            </a:extLst>
          </p:cNvPr>
          <p:cNvSpPr>
            <a:spLocks noGrp="1"/>
          </p:cNvSpPr>
          <p:nvPr>
            <p:ph type="title"/>
          </p:nvPr>
        </p:nvSpPr>
        <p:spPr/>
        <p:txBody>
          <a:bodyPr/>
          <a:lstStyle/>
          <a:p>
            <a:r>
              <a:rPr lang="en-US" dirty="0"/>
              <a:t>2022 Form 990-T, Schedule A</a:t>
            </a:r>
          </a:p>
        </p:txBody>
      </p:sp>
      <p:sp>
        <p:nvSpPr>
          <p:cNvPr id="4" name="Content Placeholder 3">
            <a:extLst>
              <a:ext uri="{FF2B5EF4-FFF2-40B4-BE49-F238E27FC236}">
                <a16:creationId xmlns:a16="http://schemas.microsoft.com/office/drawing/2014/main" id="{A1A3C438-363B-48B1-949A-736FE0934440}"/>
              </a:ext>
            </a:extLst>
          </p:cNvPr>
          <p:cNvSpPr>
            <a:spLocks noGrp="1"/>
          </p:cNvSpPr>
          <p:nvPr>
            <p:ph type="body" sz="quarter" idx="10"/>
          </p:nvPr>
        </p:nvSpPr>
        <p:spPr/>
        <p:txBody>
          <a:bodyPr/>
          <a:lstStyle/>
          <a:p>
            <a:pPr marL="0" indent="0">
              <a:buNone/>
            </a:pPr>
            <a:r>
              <a:rPr lang="en-US" dirty="0"/>
              <a:t>Form 990-T:</a:t>
            </a:r>
          </a:p>
          <a:p>
            <a:r>
              <a:rPr lang="en-US" dirty="0"/>
              <a:t>Schedule A reflects IRC Section 512(a)(6) regulations:</a:t>
            </a:r>
          </a:p>
          <a:p>
            <a:pPr lvl="1"/>
            <a:r>
              <a:rPr lang="en-US" dirty="0"/>
              <a:t>Report NAICS two-digit code that most accurately describes each unrelated trade or business:</a:t>
            </a:r>
          </a:p>
          <a:p>
            <a:pPr lvl="2"/>
            <a:r>
              <a:rPr lang="en-US" dirty="0"/>
              <a:t>The code should be followed by four zeros, as the IRS e-filing program requires six digits in this field. </a:t>
            </a:r>
          </a:p>
          <a:p>
            <a:pPr lvl="2"/>
            <a:r>
              <a:rPr lang="en-US" dirty="0"/>
              <a:t>If multiple Schedule As are filed for separate unrelated trades or businesses, assign sequential numbers to each Schedule A and list that number on line D (e.g., Sequence: 1 of 5). </a:t>
            </a:r>
          </a:p>
          <a:p>
            <a:pPr lvl="2"/>
            <a:r>
              <a:rPr lang="en-US" dirty="0"/>
              <a:t>Deductions for NOLs arising in tax years beginning on or after January 1, 2018, are reported separately on each Schedule A rather than in the aggregate. </a:t>
            </a:r>
          </a:p>
          <a:p>
            <a:pPr lvl="1"/>
            <a:endParaRPr lang="en-US" dirty="0"/>
          </a:p>
          <a:p>
            <a:pPr lvl="1"/>
            <a:endParaRPr lang="en-US" dirty="0"/>
          </a:p>
          <a:p>
            <a:endParaRPr lang="en-US" dirty="0"/>
          </a:p>
        </p:txBody>
      </p:sp>
      <p:pic>
        <p:nvPicPr>
          <p:cNvPr id="6" name="Picture 5">
            <a:extLst>
              <a:ext uri="{FF2B5EF4-FFF2-40B4-BE49-F238E27FC236}">
                <a16:creationId xmlns:a16="http://schemas.microsoft.com/office/drawing/2014/main" id="{CCCCDD61-BA69-4322-99EA-C1D3AA266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7188" y="3662588"/>
            <a:ext cx="7143974" cy="2551420"/>
          </a:xfrm>
          <a:prstGeom prst="rect">
            <a:avLst/>
          </a:prstGeom>
        </p:spPr>
      </p:pic>
    </p:spTree>
    <p:extLst>
      <p:ext uri="{BB962C8B-B14F-4D97-AF65-F5344CB8AC3E}">
        <p14:creationId xmlns:p14="http://schemas.microsoft.com/office/powerpoint/2010/main" val="3844339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4</a:t>
            </a:r>
          </a:p>
        </p:txBody>
      </p:sp>
      <p:sp>
        <p:nvSpPr>
          <p:cNvPr id="3" name="Content Placeholder 2"/>
          <p:cNvSpPr>
            <a:spLocks noGrp="1"/>
          </p:cNvSpPr>
          <p:nvPr>
            <p:ph idx="4294967295"/>
          </p:nvPr>
        </p:nvSpPr>
        <p:spPr>
          <a:xfrm>
            <a:off x="609918" y="1137919"/>
            <a:ext cx="5334000" cy="4962525"/>
          </a:xfrm>
        </p:spPr>
        <p:txBody>
          <a:bodyPr/>
          <a:lstStyle/>
          <a:p>
            <a:pPr marL="0" indent="0">
              <a:buNone/>
            </a:pPr>
            <a:r>
              <a:rPr lang="en-US" dirty="0"/>
              <a:t>My organization had total gross UBTI of $10,000 for tax year 2022 but no net UBTI. Because my organization had no net UBTI for 2022, it does not need to file a Form 990-T for tax year 2022:</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sz="1200" i="1" dirty="0"/>
          </a:p>
          <a:p>
            <a:endParaRPr lang="en-US" sz="1200" i="1" dirty="0"/>
          </a:p>
        </p:txBody>
      </p:sp>
      <p:pic>
        <p:nvPicPr>
          <p:cNvPr id="18" name="Picture 17">
            <a:extLst>
              <a:ext uri="{FF2B5EF4-FFF2-40B4-BE49-F238E27FC236}">
                <a16:creationId xmlns:a16="http://schemas.microsoft.com/office/drawing/2014/main" id="{E415CDEA-766F-49B6-B9B7-5120A91EC8DD}"/>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l="25530" t="14454" r="11076"/>
          <a:stretch/>
        </p:blipFill>
        <p:spPr>
          <a:xfrm>
            <a:off x="6102351" y="1133475"/>
            <a:ext cx="5514974" cy="4967288"/>
          </a:xfrm>
          <a:prstGeom prst="rect">
            <a:avLst/>
          </a:prstGeom>
        </p:spPr>
      </p:pic>
      <p:grpSp>
        <p:nvGrpSpPr>
          <p:cNvPr id="31" name="Group 30">
            <a:extLst>
              <a:ext uri="{FF2B5EF4-FFF2-40B4-BE49-F238E27FC236}">
                <a16:creationId xmlns:a16="http://schemas.microsoft.com/office/drawing/2014/main" id="{1B0C9976-5C97-44A3-BCE3-F9293CBEAB16}"/>
              </a:ext>
            </a:extLst>
          </p:cNvPr>
          <p:cNvGrpSpPr/>
          <p:nvPr/>
        </p:nvGrpSpPr>
        <p:grpSpPr>
          <a:xfrm>
            <a:off x="781050" y="3115418"/>
            <a:ext cx="1269131" cy="1083353"/>
            <a:chOff x="781050" y="3479295"/>
            <a:chExt cx="1269131" cy="1083353"/>
          </a:xfrm>
        </p:grpSpPr>
        <p:sp>
          <p:nvSpPr>
            <p:cNvPr id="10" name="Rectangle 9">
              <a:extLst>
                <a:ext uri="{FF2B5EF4-FFF2-40B4-BE49-F238E27FC236}">
                  <a16:creationId xmlns:a16="http://schemas.microsoft.com/office/drawing/2014/main" id="{CD99E5F9-C8E7-45AE-BC35-7FC7CBE6994D}"/>
                </a:ext>
              </a:extLst>
            </p:cNvPr>
            <p:cNvSpPr/>
            <p:nvPr/>
          </p:nvSpPr>
          <p:spPr>
            <a:xfrm>
              <a:off x="1326974" y="3516879"/>
              <a:ext cx="652358" cy="369332"/>
            </a:xfrm>
            <a:prstGeom prst="rect">
              <a:avLst/>
            </a:prstGeom>
          </p:spPr>
          <p:txBody>
            <a:bodyPr wrap="none">
              <a:spAutoFit/>
            </a:bodyPr>
            <a:lstStyle/>
            <a:p>
              <a:pPr>
                <a:buClr>
                  <a:schemeClr val="bg1"/>
                </a:buClr>
              </a:pPr>
              <a:r>
                <a:rPr lang="en-US" dirty="0">
                  <a:solidFill>
                    <a:schemeClr val="bg1"/>
                  </a:solidFill>
                </a:rPr>
                <a:t>True</a:t>
              </a:r>
            </a:p>
          </p:txBody>
        </p:sp>
        <p:sp>
          <p:nvSpPr>
            <p:cNvPr id="12" name="Oval 11">
              <a:extLst>
                <a:ext uri="{FF2B5EF4-FFF2-40B4-BE49-F238E27FC236}">
                  <a16:creationId xmlns:a16="http://schemas.microsoft.com/office/drawing/2014/main" id="{160E034C-5BAA-4B4F-B398-38EF18ABAD08}"/>
                </a:ext>
              </a:extLst>
            </p:cNvPr>
            <p:cNvSpPr/>
            <p:nvPr/>
          </p:nvSpPr>
          <p:spPr>
            <a:xfrm>
              <a:off x="781050" y="4118148"/>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6" name="Oval 15">
              <a:extLst>
                <a:ext uri="{FF2B5EF4-FFF2-40B4-BE49-F238E27FC236}">
                  <a16:creationId xmlns:a16="http://schemas.microsoft.com/office/drawing/2014/main" id="{F20FBDBD-2307-40EB-8992-05AE6C02C104}"/>
                </a:ext>
              </a:extLst>
            </p:cNvPr>
            <p:cNvSpPr/>
            <p:nvPr/>
          </p:nvSpPr>
          <p:spPr>
            <a:xfrm>
              <a:off x="845223" y="4177114"/>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15" name="Rectangle 14">
              <a:extLst>
                <a:ext uri="{FF2B5EF4-FFF2-40B4-BE49-F238E27FC236}">
                  <a16:creationId xmlns:a16="http://schemas.microsoft.com/office/drawing/2014/main" id="{833BF956-242C-4FCB-9CF4-AD94402775E1}"/>
                </a:ext>
              </a:extLst>
            </p:cNvPr>
            <p:cNvSpPr/>
            <p:nvPr/>
          </p:nvSpPr>
          <p:spPr>
            <a:xfrm>
              <a:off x="1326974" y="4155732"/>
              <a:ext cx="723207" cy="369332"/>
            </a:xfrm>
            <a:prstGeom prst="rect">
              <a:avLst/>
            </a:prstGeom>
          </p:spPr>
          <p:txBody>
            <a:bodyPr wrap="square">
              <a:spAutoFit/>
            </a:bodyPr>
            <a:lstStyle/>
            <a:p>
              <a:pPr>
                <a:buClr>
                  <a:schemeClr val="bg1"/>
                </a:buClr>
              </a:pPr>
              <a:r>
                <a:rPr lang="en-IN" dirty="0">
                  <a:solidFill>
                    <a:schemeClr val="bg1"/>
                  </a:solidFill>
                </a:rPr>
                <a:t>False</a:t>
              </a:r>
            </a:p>
          </p:txBody>
        </p:sp>
        <p:grpSp>
          <p:nvGrpSpPr>
            <p:cNvPr id="5" name="Group 4">
              <a:extLst>
                <a:ext uri="{FF2B5EF4-FFF2-40B4-BE49-F238E27FC236}">
                  <a16:creationId xmlns:a16="http://schemas.microsoft.com/office/drawing/2014/main" id="{94256DF3-C78D-49AF-AC30-FED0971DC9E4}"/>
                </a:ext>
              </a:extLst>
            </p:cNvPr>
            <p:cNvGrpSpPr/>
            <p:nvPr/>
          </p:nvGrpSpPr>
          <p:grpSpPr>
            <a:xfrm>
              <a:off x="781050" y="3479295"/>
              <a:ext cx="444500" cy="444500"/>
              <a:chOff x="781050" y="3479295"/>
              <a:chExt cx="444500" cy="444500"/>
            </a:xfrm>
          </p:grpSpPr>
          <p:sp>
            <p:nvSpPr>
              <p:cNvPr id="17" name="Oval 16">
                <a:extLst>
                  <a:ext uri="{FF2B5EF4-FFF2-40B4-BE49-F238E27FC236}">
                    <a16:creationId xmlns:a16="http://schemas.microsoft.com/office/drawing/2014/main" id="{67623FB2-4039-444A-94BD-F2AD11C51CEC}"/>
                  </a:ext>
                </a:extLst>
              </p:cNvPr>
              <p:cNvSpPr/>
              <p:nvPr/>
            </p:nvSpPr>
            <p:spPr>
              <a:xfrm>
                <a:off x="781050" y="3479295"/>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 name="Oval 18">
                <a:extLst>
                  <a:ext uri="{FF2B5EF4-FFF2-40B4-BE49-F238E27FC236}">
                    <a16:creationId xmlns:a16="http://schemas.microsoft.com/office/drawing/2014/main" id="{EDB9739B-1903-4E98-82DC-CD1FDB5409D1}"/>
                  </a:ext>
                </a:extLst>
              </p:cNvPr>
              <p:cNvSpPr/>
              <p:nvPr/>
            </p:nvSpPr>
            <p:spPr>
              <a:xfrm>
                <a:off x="840015" y="3538261"/>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grpSp>
      </p:grpSp>
    </p:spTree>
    <p:extLst>
      <p:ext uri="{BB962C8B-B14F-4D97-AF65-F5344CB8AC3E}">
        <p14:creationId xmlns:p14="http://schemas.microsoft.com/office/powerpoint/2010/main" val="1274082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8084B-699C-4714-8A51-EC570ABF3A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Section 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860400"/>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2022 Form 4720</a:t>
            </a:r>
          </a:p>
          <a:p>
            <a:r>
              <a:rPr lang="en-US" dirty="0"/>
              <a:t>significant changes</a:t>
            </a:r>
          </a:p>
        </p:txBody>
      </p:sp>
      <p:grpSp>
        <p:nvGrpSpPr>
          <p:cNvPr id="11" name="Group 4">
            <a:extLst>
              <a:ext uri="{FF2B5EF4-FFF2-40B4-BE49-F238E27FC236}">
                <a16:creationId xmlns:a16="http://schemas.microsoft.com/office/drawing/2014/main" id="{B58CD8E1-AC20-46A5-B0D9-9D275B33D64D}"/>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65F8AE10-4E85-40C6-B0C8-49AD52931C5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9C1F7826-73FA-42BD-8CA0-444F064888EB}"/>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817CBD41-E813-4FB6-B8C0-70912691498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090666CF-FFBF-4BB9-BD7B-C3B629D747B6}"/>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37</a:t>
            </a:fld>
            <a:endParaRPr dirty="0"/>
          </a:p>
        </p:txBody>
      </p:sp>
      <p:sp>
        <p:nvSpPr>
          <p:cNvPr id="16" name="Rectangle 15">
            <a:extLst>
              <a:ext uri="{FF2B5EF4-FFF2-40B4-BE49-F238E27FC236}">
                <a16:creationId xmlns:a16="http://schemas.microsoft.com/office/drawing/2014/main" id="{504BF459-1E42-456C-BA6B-A4A128FC943A}"/>
              </a:ext>
            </a:extLst>
          </p:cNvPr>
          <p:cNvSpPr/>
          <p:nvPr/>
        </p:nvSpPr>
        <p:spPr>
          <a:xfrm>
            <a:off x="4564621" y="6536050"/>
            <a:ext cx="3069110"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spTree>
    <p:extLst>
      <p:ext uri="{BB962C8B-B14F-4D97-AF65-F5344CB8AC3E}">
        <p14:creationId xmlns:p14="http://schemas.microsoft.com/office/powerpoint/2010/main" val="1987154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EC68-4A04-42F6-AF61-BC85FE70830F}"/>
              </a:ext>
            </a:extLst>
          </p:cNvPr>
          <p:cNvSpPr>
            <a:spLocks noGrp="1"/>
          </p:cNvSpPr>
          <p:nvPr>
            <p:ph type="title"/>
          </p:nvPr>
        </p:nvSpPr>
        <p:spPr/>
        <p:txBody>
          <a:bodyPr/>
          <a:lstStyle/>
          <a:p>
            <a:r>
              <a:rPr lang="en-US" dirty="0"/>
              <a:t>Form 4720 in general</a:t>
            </a:r>
          </a:p>
        </p:txBody>
      </p:sp>
      <p:sp>
        <p:nvSpPr>
          <p:cNvPr id="4" name="Content Placeholder 3">
            <a:extLst>
              <a:ext uri="{FF2B5EF4-FFF2-40B4-BE49-F238E27FC236}">
                <a16:creationId xmlns:a16="http://schemas.microsoft.com/office/drawing/2014/main" id="{815B6E0C-5CBC-4BAC-B5F9-E35BB52C7B1E}"/>
              </a:ext>
            </a:extLst>
          </p:cNvPr>
          <p:cNvSpPr>
            <a:spLocks noGrp="1"/>
          </p:cNvSpPr>
          <p:nvPr>
            <p:ph type="body" sz="quarter" idx="10"/>
          </p:nvPr>
        </p:nvSpPr>
        <p:spPr/>
        <p:txBody>
          <a:bodyPr/>
          <a:lstStyle/>
          <a:p>
            <a:r>
              <a:rPr lang="en-US" dirty="0"/>
              <a:t>Form 4720, </a:t>
            </a:r>
            <a:r>
              <a:rPr lang="en-US" i="1" dirty="0"/>
              <a:t>Return of Certain Excise Taxes Under Chapters 41 and 42 of the Internal Revenue Code</a:t>
            </a:r>
            <a:r>
              <a:rPr lang="en-US" dirty="0"/>
              <a:t>, must be filed to report and pay the excise tax on any excess benefit transaction.</a:t>
            </a:r>
          </a:p>
          <a:p>
            <a:r>
              <a:rPr lang="en-US" dirty="0"/>
              <a:t>Form 990, Part V, line 15:</a:t>
            </a:r>
          </a:p>
          <a:p>
            <a:pPr lvl="1"/>
            <a:r>
              <a:rPr lang="en-US" dirty="0"/>
              <a:t>“Is the organization subject to the section 4960 tax on payment(s) of more than $1,000,000 in remuneration or excess parachute payment(s) during the year? If ‘Yes,’ see instructions and file Form 4720, Schedule N.”</a:t>
            </a:r>
          </a:p>
          <a:p>
            <a:r>
              <a:rPr lang="en-US" dirty="0"/>
              <a:t>The IRS is sending compliance checks to Form 990 filers that report paying over $1 million in compensation to one or more officers or other employees but do not file a Form 4720 to report and pay excise tax on such compensation.</a:t>
            </a:r>
          </a:p>
        </p:txBody>
      </p:sp>
    </p:spTree>
    <p:extLst>
      <p:ext uri="{BB962C8B-B14F-4D97-AF65-F5344CB8AC3E}">
        <p14:creationId xmlns:p14="http://schemas.microsoft.com/office/powerpoint/2010/main" val="1407594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5001B8-C734-41DD-8EFA-2601188EB3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C55001B8-C734-41DD-8EFA-2601188EB3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type="body" sz="quarter" idx="10"/>
          </p:nvPr>
        </p:nvSpPr>
        <p:spPr/>
        <p:txBody>
          <a:bodyPr/>
          <a:lstStyle/>
          <a:p>
            <a:pPr marL="0" indent="0">
              <a:spcAft>
                <a:spcPts val="1200"/>
              </a:spcAft>
              <a:buNone/>
            </a:pPr>
            <a:r>
              <a:rPr lang="en-US" dirty="0"/>
              <a:t>After successful completion of this course, participants should be able to:</a:t>
            </a:r>
          </a:p>
          <a:p>
            <a:r>
              <a:rPr lang="en-US" dirty="0"/>
              <a:t>Explain activity within IRS Tax Exempt and Government Entities Division (TE/GE)</a:t>
            </a:r>
          </a:p>
          <a:p>
            <a:r>
              <a:rPr lang="en-US" dirty="0"/>
              <a:t>Recognize the electronic filing IRS processing challenges for the Form 990 series </a:t>
            </a:r>
          </a:p>
          <a:p>
            <a:r>
              <a:rPr lang="en-US" dirty="0"/>
              <a:t>Identify significant changes to the 2022 Forms 990, 990-T and instructions: </a:t>
            </a:r>
          </a:p>
          <a:p>
            <a:pPr lvl="1"/>
            <a:r>
              <a:rPr lang="en-US" dirty="0"/>
              <a:t>Describe the implications of the changes for tax-exempt organizations</a:t>
            </a:r>
          </a:p>
          <a:p>
            <a:r>
              <a:rPr lang="en-US" dirty="0"/>
              <a:t>Discuss the changes to Form 4720 </a:t>
            </a:r>
          </a:p>
          <a:p>
            <a:r>
              <a:rPr lang="en-US" dirty="0"/>
              <a:t>Identify the implications of community benefit report to Congress and Schedule H filings</a:t>
            </a:r>
          </a:p>
          <a:p>
            <a:r>
              <a:rPr lang="en-US" dirty="0"/>
              <a:t>Identify the implications of supporting organizations and Schedule A filings</a:t>
            </a:r>
          </a:p>
        </p:txBody>
      </p:sp>
    </p:spTree>
    <p:extLst>
      <p:ext uri="{BB962C8B-B14F-4D97-AF65-F5344CB8AC3E}">
        <p14:creationId xmlns:p14="http://schemas.microsoft.com/office/powerpoint/2010/main" val="27009633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EC68-4A04-42F6-AF61-BC85FE70830F}"/>
              </a:ext>
            </a:extLst>
          </p:cNvPr>
          <p:cNvSpPr>
            <a:spLocks noGrp="1"/>
          </p:cNvSpPr>
          <p:nvPr>
            <p:ph type="title"/>
          </p:nvPr>
        </p:nvSpPr>
        <p:spPr/>
        <p:txBody>
          <a:bodyPr/>
          <a:lstStyle/>
          <a:p>
            <a:r>
              <a:rPr lang="en-US" dirty="0"/>
              <a:t>2022 updates and areas of focus</a:t>
            </a:r>
          </a:p>
        </p:txBody>
      </p:sp>
      <p:sp>
        <p:nvSpPr>
          <p:cNvPr id="4" name="Content Placeholder 3">
            <a:extLst>
              <a:ext uri="{FF2B5EF4-FFF2-40B4-BE49-F238E27FC236}">
                <a16:creationId xmlns:a16="http://schemas.microsoft.com/office/drawing/2014/main" id="{815B6E0C-5CBC-4BAC-B5F9-E35BB52C7B1E}"/>
              </a:ext>
            </a:extLst>
          </p:cNvPr>
          <p:cNvSpPr>
            <a:spLocks noGrp="1"/>
          </p:cNvSpPr>
          <p:nvPr>
            <p:ph type="body" sz="quarter" idx="10"/>
          </p:nvPr>
        </p:nvSpPr>
        <p:spPr/>
        <p:txBody>
          <a:bodyPr/>
          <a:lstStyle/>
          <a:p>
            <a:r>
              <a:rPr lang="en-US" dirty="0"/>
              <a:t>2022 instructions add more emphasis and clarification on Section 4960 compensation excise tax reporting:</a:t>
            </a:r>
          </a:p>
          <a:p>
            <a:pPr lvl="1"/>
            <a:r>
              <a:rPr lang="en-US" dirty="0"/>
              <a:t>Filing organization should only report its own excise tax information in Parts I and III — not that of any related person/organization.</a:t>
            </a:r>
          </a:p>
          <a:p>
            <a:pPr lvl="1"/>
            <a:r>
              <a:rPr lang="en-US" dirty="0"/>
              <a:t>Each related person liable for the compensation excise tax must file a Form 4720 separate from that filed by the applicable tax-exempt organization to pay its ratable share of the tax.</a:t>
            </a:r>
          </a:p>
          <a:p>
            <a:pPr lvl="1"/>
            <a:r>
              <a:rPr lang="en-US" dirty="0"/>
              <a:t>An individual or entity may be liable for both the 4960 compensation excise tax and an excise tax for either self-dealing (Section 4941) or excess benefit (Section 4948) for the same compensation.</a:t>
            </a:r>
          </a:p>
          <a:p>
            <a:r>
              <a:rPr lang="en-US" dirty="0"/>
              <a:t>Private foundations cannot paper file Form 4720; however, public charities can still paper file the Form.</a:t>
            </a:r>
          </a:p>
          <a:p>
            <a:r>
              <a:rPr lang="en-US" dirty="0"/>
              <a:t>Private foundations may not pay a disqualified person’s excise tax</a:t>
            </a:r>
          </a:p>
          <a:p>
            <a:pPr lvl="1"/>
            <a:r>
              <a:rPr lang="en-US" dirty="0"/>
              <a:t>Such payment would be prohibited self-dealing under Section 4941.</a:t>
            </a:r>
          </a:p>
          <a:p>
            <a:r>
              <a:rPr lang="en-US" dirty="0"/>
              <a:t>IRS added new paragraph and heading to highlight and clarify how to report self-dealing and excess benefit transactions. </a:t>
            </a:r>
          </a:p>
        </p:txBody>
      </p:sp>
    </p:spTree>
    <p:extLst>
      <p:ext uri="{BB962C8B-B14F-4D97-AF65-F5344CB8AC3E}">
        <p14:creationId xmlns:p14="http://schemas.microsoft.com/office/powerpoint/2010/main" val="2179739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1B882F-963E-45E7-BC9E-AA44448F20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6" imgH="396" progId="TCLayout.ActiveDocument.1">
                  <p:embed/>
                </p:oleObj>
              </mc:Choice>
              <mc:Fallback>
                <p:oleObj name="think-cell Slide" r:id="rId5" imgW="396" imgH="396" progId="TCLayout.ActiveDocument.1">
                  <p:embed/>
                  <p:pic>
                    <p:nvPicPr>
                      <p:cNvPr id="4" name="Object 3" hidden="1">
                        <a:extLst>
                          <a:ext uri="{FF2B5EF4-FFF2-40B4-BE49-F238E27FC236}">
                            <a16:creationId xmlns:a16="http://schemas.microsoft.com/office/drawing/2014/main" id="{0E1B882F-963E-45E7-BC9E-AA44448F205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6844C1-F98F-4E84-A3E5-769AD7AD05E4}"/>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A9971B1B-86B2-4AFC-8BD6-695ACEBFC5DE}"/>
              </a:ext>
            </a:extLst>
          </p:cNvPr>
          <p:cNvSpPr>
            <a:spLocks noGrp="1"/>
          </p:cNvSpPr>
          <p:nvPr>
            <p:ph type="title"/>
          </p:nvPr>
        </p:nvSpPr>
        <p:spPr/>
        <p:txBody>
          <a:bodyPr/>
          <a:lstStyle/>
          <a:p>
            <a:r>
              <a:rPr lang="en-US" dirty="0"/>
              <a:t>2022 Form 4720 changes to form and instructions</a:t>
            </a:r>
            <a:endParaRPr lang="en-IN" dirty="0"/>
          </a:p>
        </p:txBody>
      </p:sp>
      <p:sp>
        <p:nvSpPr>
          <p:cNvPr id="7" name="Content Placeholder 6">
            <a:extLst>
              <a:ext uri="{FF2B5EF4-FFF2-40B4-BE49-F238E27FC236}">
                <a16:creationId xmlns:a16="http://schemas.microsoft.com/office/drawing/2014/main" id="{D222ADDB-3E77-4C52-A1C5-FDC4339B3CF7}"/>
              </a:ext>
            </a:extLst>
          </p:cNvPr>
          <p:cNvSpPr>
            <a:spLocks noGrp="1"/>
          </p:cNvSpPr>
          <p:nvPr>
            <p:ph type="body" sz="quarter" idx="10"/>
          </p:nvPr>
        </p:nvSpPr>
        <p:spPr/>
        <p:txBody>
          <a:bodyPr/>
          <a:lstStyle/>
          <a:p>
            <a:r>
              <a:rPr lang="en-US" dirty="0"/>
              <a:t>2022 Form 4720, which may be filed electronically by public charities, is required to be filed electronically by private foundations. </a:t>
            </a:r>
          </a:p>
          <a:p>
            <a:r>
              <a:rPr lang="en-US" dirty="0"/>
              <a:t>Line B requires filer to provide a list showing the name and EIN (employer identification number) for each organization for which it is required to file a Form 4720 in the current tax year. </a:t>
            </a:r>
          </a:p>
        </p:txBody>
      </p:sp>
      <p:pic>
        <p:nvPicPr>
          <p:cNvPr id="6" name="Picture 5">
            <a:extLst>
              <a:ext uri="{FF2B5EF4-FFF2-40B4-BE49-F238E27FC236}">
                <a16:creationId xmlns:a16="http://schemas.microsoft.com/office/drawing/2014/main" id="{8F764036-4150-4884-A3E9-1FA2C7D80963}"/>
              </a:ext>
            </a:extLst>
          </p:cNvPr>
          <p:cNvPicPr>
            <a:picLocks noChangeAspect="1"/>
          </p:cNvPicPr>
          <p:nvPr/>
        </p:nvPicPr>
        <p:blipFill>
          <a:blip r:embed="rId7"/>
          <a:stretch>
            <a:fillRect/>
          </a:stretch>
        </p:blipFill>
        <p:spPr>
          <a:xfrm>
            <a:off x="991716" y="2829836"/>
            <a:ext cx="10214918" cy="3317554"/>
          </a:xfrm>
          <a:prstGeom prst="rect">
            <a:avLst/>
          </a:prstGeom>
        </p:spPr>
      </p:pic>
    </p:spTree>
    <p:extLst>
      <p:ext uri="{BB962C8B-B14F-4D97-AF65-F5344CB8AC3E}">
        <p14:creationId xmlns:p14="http://schemas.microsoft.com/office/powerpoint/2010/main" val="482533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5</a:t>
            </a:r>
          </a:p>
        </p:txBody>
      </p:sp>
      <p:sp>
        <p:nvSpPr>
          <p:cNvPr id="3" name="Content Placeholder 2"/>
          <p:cNvSpPr>
            <a:spLocks noGrp="1"/>
          </p:cNvSpPr>
          <p:nvPr>
            <p:ph idx="4294967295"/>
          </p:nvPr>
        </p:nvSpPr>
        <p:spPr>
          <a:xfrm>
            <a:off x="609918" y="1133475"/>
            <a:ext cx="5148263" cy="4948237"/>
          </a:xfrm>
        </p:spPr>
        <p:txBody>
          <a:bodyPr/>
          <a:lstStyle/>
          <a:p>
            <a:pPr marL="0" indent="0">
              <a:buNone/>
            </a:pPr>
            <a:r>
              <a:rPr lang="en-US" dirty="0"/>
              <a:t>The IRS is sending compliance checks to Form 990 filers that report paying over $1 million in compensation to one or more officers or other employees but do not file Form 4720 to report compensation excise tax:</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sz="1200" i="1" dirty="0"/>
          </a:p>
          <a:p>
            <a:endParaRPr lang="en-US" sz="1200" i="1" dirty="0"/>
          </a:p>
        </p:txBody>
      </p:sp>
      <p:pic>
        <p:nvPicPr>
          <p:cNvPr id="35" name="Picture 34">
            <a:extLst>
              <a:ext uri="{FF2B5EF4-FFF2-40B4-BE49-F238E27FC236}">
                <a16:creationId xmlns:a16="http://schemas.microsoft.com/office/drawing/2014/main" id="{B37E9CCF-41C7-476E-8C64-BCD0FCC31833}"/>
              </a:ext>
            </a:extLst>
          </p:cNvPr>
          <p:cNvPicPr>
            <a:picLocks/>
          </p:cNvPicPr>
          <p:nvPr>
            <p:custDataLst>
              <p:tags r:id="rId3"/>
            </p:custDataLst>
          </p:nvPr>
        </p:nvPicPr>
        <p:blipFill>
          <a:blip r:embed="rId8" cstate="screen">
            <a:extLst>
              <a:ext uri="{28A0092B-C50C-407E-A947-70E740481C1C}">
                <a14:useLocalDpi xmlns:a14="http://schemas.microsoft.com/office/drawing/2010/main"/>
              </a:ext>
            </a:extLst>
          </a:blip>
          <a:srcRect l="12937" r="12937"/>
          <a:stretch/>
        </p:blipFill>
        <p:spPr>
          <a:xfrm>
            <a:off x="6102351" y="1133475"/>
            <a:ext cx="5514974" cy="4967288"/>
          </a:xfrm>
          <a:prstGeom prst="rect">
            <a:avLst/>
          </a:prstGeom>
        </p:spPr>
      </p:pic>
      <p:grpSp>
        <p:nvGrpSpPr>
          <p:cNvPr id="18" name="Group 17">
            <a:extLst>
              <a:ext uri="{FF2B5EF4-FFF2-40B4-BE49-F238E27FC236}">
                <a16:creationId xmlns:a16="http://schemas.microsoft.com/office/drawing/2014/main" id="{BC1EBCF4-8D26-46D3-AF33-BFA51FD8949F}"/>
              </a:ext>
            </a:extLst>
          </p:cNvPr>
          <p:cNvGrpSpPr/>
          <p:nvPr/>
        </p:nvGrpSpPr>
        <p:grpSpPr>
          <a:xfrm>
            <a:off x="781050" y="3385523"/>
            <a:ext cx="1269130" cy="1105629"/>
            <a:chOff x="781050" y="3406905"/>
            <a:chExt cx="1269130" cy="1105629"/>
          </a:xfrm>
        </p:grpSpPr>
        <p:grpSp>
          <p:nvGrpSpPr>
            <p:cNvPr id="19" name="Group 18">
              <a:extLst>
                <a:ext uri="{FF2B5EF4-FFF2-40B4-BE49-F238E27FC236}">
                  <a16:creationId xmlns:a16="http://schemas.microsoft.com/office/drawing/2014/main" id="{FCEA99E7-4E30-4F43-B178-DF9A64F114C3}"/>
                </a:ext>
              </a:extLst>
            </p:cNvPr>
            <p:cNvGrpSpPr/>
            <p:nvPr/>
          </p:nvGrpSpPr>
          <p:grpSpPr>
            <a:xfrm>
              <a:off x="790486" y="3406905"/>
              <a:ext cx="1155823" cy="444500"/>
              <a:chOff x="781050" y="2032000"/>
              <a:chExt cx="1155823" cy="444500"/>
            </a:xfrm>
          </p:grpSpPr>
          <p:grpSp>
            <p:nvGrpSpPr>
              <p:cNvPr id="25" name="Group 24">
                <a:extLst>
                  <a:ext uri="{FF2B5EF4-FFF2-40B4-BE49-F238E27FC236}">
                    <a16:creationId xmlns:a16="http://schemas.microsoft.com/office/drawing/2014/main" id="{F37E0150-DEA1-42F1-8E89-0788D2E3A089}"/>
                  </a:ext>
                </a:extLst>
              </p:cNvPr>
              <p:cNvGrpSpPr/>
              <p:nvPr/>
            </p:nvGrpSpPr>
            <p:grpSpPr>
              <a:xfrm>
                <a:off x="781050" y="2032000"/>
                <a:ext cx="444500" cy="444500"/>
                <a:chOff x="781050" y="2032000"/>
                <a:chExt cx="444500" cy="444500"/>
              </a:xfrm>
            </p:grpSpPr>
            <p:sp>
              <p:nvSpPr>
                <p:cNvPr id="27" name="Oval 26">
                  <a:extLst>
                    <a:ext uri="{FF2B5EF4-FFF2-40B4-BE49-F238E27FC236}">
                      <a16:creationId xmlns:a16="http://schemas.microsoft.com/office/drawing/2014/main" id="{91A9DF30-18E5-4355-82AF-A848429478FC}"/>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sp>
              <p:nvSpPr>
                <p:cNvPr id="28" name="Oval 27">
                  <a:extLst>
                    <a:ext uri="{FF2B5EF4-FFF2-40B4-BE49-F238E27FC236}">
                      <a16:creationId xmlns:a16="http://schemas.microsoft.com/office/drawing/2014/main" id="{C097114D-30E1-437E-BF4E-F8F5BB05B8A6}"/>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6" name="Rectangle 25">
                <a:extLst>
                  <a:ext uri="{FF2B5EF4-FFF2-40B4-BE49-F238E27FC236}">
                    <a16:creationId xmlns:a16="http://schemas.microsoft.com/office/drawing/2014/main" id="{7F227BF6-CFB7-4C14-B380-782C88C380A8}"/>
                  </a:ext>
                </a:extLst>
              </p:cNvPr>
              <p:cNvSpPr/>
              <p:nvPr/>
            </p:nvSpPr>
            <p:spPr>
              <a:xfrm>
                <a:off x="1284515" y="2069584"/>
                <a:ext cx="652358" cy="369332"/>
              </a:xfrm>
              <a:prstGeom prst="rect">
                <a:avLst/>
              </a:prstGeom>
            </p:spPr>
            <p:txBody>
              <a:bodyPr wrap="none">
                <a:spAutoFit/>
              </a:bodyPr>
              <a:lstStyle/>
              <a:p>
                <a:pPr>
                  <a:buClr>
                    <a:schemeClr val="bg1"/>
                  </a:buClr>
                </a:pPr>
                <a:r>
                  <a:rPr lang="en-US" dirty="0">
                    <a:solidFill>
                      <a:schemeClr val="bg1"/>
                    </a:solidFill>
                  </a:rPr>
                  <a:t>True</a:t>
                </a:r>
              </a:p>
            </p:txBody>
          </p:sp>
        </p:grpSp>
        <p:grpSp>
          <p:nvGrpSpPr>
            <p:cNvPr id="20" name="Group 19">
              <a:extLst>
                <a:ext uri="{FF2B5EF4-FFF2-40B4-BE49-F238E27FC236}">
                  <a16:creationId xmlns:a16="http://schemas.microsoft.com/office/drawing/2014/main" id="{28E3E140-E502-4B17-B9AE-65ED218BF83F}"/>
                </a:ext>
              </a:extLst>
            </p:cNvPr>
            <p:cNvGrpSpPr/>
            <p:nvPr/>
          </p:nvGrpSpPr>
          <p:grpSpPr>
            <a:xfrm>
              <a:off x="781050" y="4068034"/>
              <a:ext cx="1269130" cy="444500"/>
              <a:chOff x="781050" y="2991876"/>
              <a:chExt cx="1269130" cy="444500"/>
            </a:xfrm>
          </p:grpSpPr>
          <p:grpSp>
            <p:nvGrpSpPr>
              <p:cNvPr id="21" name="Group 20">
                <a:extLst>
                  <a:ext uri="{FF2B5EF4-FFF2-40B4-BE49-F238E27FC236}">
                    <a16:creationId xmlns:a16="http://schemas.microsoft.com/office/drawing/2014/main" id="{8C868594-E974-4597-B7B2-0F85E6911826}"/>
                  </a:ext>
                </a:extLst>
              </p:cNvPr>
              <p:cNvGrpSpPr/>
              <p:nvPr/>
            </p:nvGrpSpPr>
            <p:grpSpPr>
              <a:xfrm>
                <a:off x="781050" y="2991876"/>
                <a:ext cx="444500" cy="444500"/>
                <a:chOff x="781050" y="2032000"/>
                <a:chExt cx="444500" cy="444500"/>
              </a:xfrm>
            </p:grpSpPr>
            <p:sp>
              <p:nvSpPr>
                <p:cNvPr id="23" name="Oval 22">
                  <a:extLst>
                    <a:ext uri="{FF2B5EF4-FFF2-40B4-BE49-F238E27FC236}">
                      <a16:creationId xmlns:a16="http://schemas.microsoft.com/office/drawing/2014/main" id="{34FEA738-DB24-4A0C-8E45-02CEF617E435}"/>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24" name="Oval 23">
                  <a:extLst>
                    <a:ext uri="{FF2B5EF4-FFF2-40B4-BE49-F238E27FC236}">
                      <a16:creationId xmlns:a16="http://schemas.microsoft.com/office/drawing/2014/main" id="{AB0E0D08-838A-47DE-95D7-70DFECC425B7}"/>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2" name="Rectangle 21">
                <a:extLst>
                  <a:ext uri="{FF2B5EF4-FFF2-40B4-BE49-F238E27FC236}">
                    <a16:creationId xmlns:a16="http://schemas.microsoft.com/office/drawing/2014/main" id="{45A92628-B44A-4027-B2CB-987BECF89FF8}"/>
                  </a:ext>
                </a:extLst>
              </p:cNvPr>
              <p:cNvSpPr/>
              <p:nvPr/>
            </p:nvSpPr>
            <p:spPr>
              <a:xfrm>
                <a:off x="1284515" y="3029460"/>
                <a:ext cx="765665" cy="369332"/>
              </a:xfrm>
              <a:prstGeom prst="rect">
                <a:avLst/>
              </a:prstGeom>
            </p:spPr>
            <p:txBody>
              <a:bodyPr wrap="square">
                <a:spAutoFit/>
              </a:bodyPr>
              <a:lstStyle/>
              <a:p>
                <a:pPr>
                  <a:buClr>
                    <a:schemeClr val="bg1"/>
                  </a:buClr>
                </a:pPr>
                <a:r>
                  <a:rPr lang="en-IN" dirty="0">
                    <a:solidFill>
                      <a:schemeClr val="bg1"/>
                    </a:solidFill>
                  </a:rPr>
                  <a:t>False</a:t>
                </a:r>
              </a:p>
            </p:txBody>
          </p:sp>
        </p:grpSp>
      </p:grpSp>
    </p:spTree>
    <p:extLst>
      <p:ext uri="{BB962C8B-B14F-4D97-AF65-F5344CB8AC3E}">
        <p14:creationId xmlns:p14="http://schemas.microsoft.com/office/powerpoint/2010/main" val="926605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C48FD7-42C9-4707-9BBF-4F1F019DBA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Section 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1118255"/>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Form 990, </a:t>
            </a:r>
            <a:br>
              <a:rPr lang="en-US" dirty="0"/>
            </a:br>
            <a:r>
              <a:rPr lang="en-US" dirty="0"/>
              <a:t>Schedule H</a:t>
            </a:r>
            <a:endParaRPr lang="en-GB" dirty="0"/>
          </a:p>
        </p:txBody>
      </p:sp>
      <p:grpSp>
        <p:nvGrpSpPr>
          <p:cNvPr id="11" name="Group 4">
            <a:extLst>
              <a:ext uri="{FF2B5EF4-FFF2-40B4-BE49-F238E27FC236}">
                <a16:creationId xmlns:a16="http://schemas.microsoft.com/office/drawing/2014/main" id="{C3CFD4EB-DF31-4B87-9B78-2F30998C2F75}"/>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B9AAC6E6-5EF7-463F-B6D3-6E08D7F43CD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DA0B208A-13B1-457B-B219-0219C192E52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E6F67D63-07B9-4276-87EA-1C6389AFEDE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83FE1D06-5B74-41D5-A094-0D1CE5DE7725}"/>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42</a:t>
            </a:fld>
            <a:endParaRPr dirty="0"/>
          </a:p>
        </p:txBody>
      </p:sp>
      <p:sp>
        <p:nvSpPr>
          <p:cNvPr id="16" name="Rectangle 15">
            <a:extLst>
              <a:ext uri="{FF2B5EF4-FFF2-40B4-BE49-F238E27FC236}">
                <a16:creationId xmlns:a16="http://schemas.microsoft.com/office/drawing/2014/main" id="{FDCB0052-5FA4-40E9-910B-8D9498306829}"/>
              </a:ext>
            </a:extLst>
          </p:cNvPr>
          <p:cNvSpPr/>
          <p:nvPr/>
        </p:nvSpPr>
        <p:spPr>
          <a:xfrm>
            <a:off x="4564621" y="6536050"/>
            <a:ext cx="3069110"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spTree>
    <p:extLst>
      <p:ext uri="{BB962C8B-B14F-4D97-AF65-F5344CB8AC3E}">
        <p14:creationId xmlns:p14="http://schemas.microsoft.com/office/powerpoint/2010/main" val="3945987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C8A7D4F-5118-4453-9C9B-56C1158F7798}"/>
              </a:ext>
            </a:extLst>
          </p:cNvPr>
          <p:cNvGraphicFramePr>
            <a:graphicFrameLocks noChangeAspect="1"/>
          </p:cNvGraphicFramePr>
          <p:nvPr>
            <p:custDataLst>
              <p:tags r:id="rId1"/>
            </p:custDataLst>
          </p:nvPr>
        </p:nvGraphicFramePr>
        <p:xfrm>
          <a:off x="1528764" y="1589"/>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8" name="Object 7" hidden="1">
                        <a:extLst>
                          <a:ext uri="{FF2B5EF4-FFF2-40B4-BE49-F238E27FC236}">
                            <a16:creationId xmlns:a16="http://schemas.microsoft.com/office/drawing/2014/main" id="{CC8A7D4F-5118-4453-9C9B-56C1158F7798}"/>
                          </a:ext>
                        </a:extLst>
                      </p:cNvPr>
                      <p:cNvPicPr/>
                      <p:nvPr/>
                    </p:nvPicPr>
                    <p:blipFill>
                      <a:blip r:embed="rId4"/>
                      <a:stretch>
                        <a:fillRect/>
                      </a:stretch>
                    </p:blipFill>
                    <p:spPr>
                      <a:xfrm>
                        <a:off x="1528764" y="1589"/>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CF45922-F224-4E61-9CC5-335652572E3F}"/>
              </a:ext>
            </a:extLst>
          </p:cNvPr>
          <p:cNvSpPr>
            <a:spLocks noGrp="1"/>
          </p:cNvSpPr>
          <p:nvPr>
            <p:ph type="title"/>
          </p:nvPr>
        </p:nvSpPr>
        <p:spPr/>
        <p:txBody>
          <a:bodyPr/>
          <a:lstStyle/>
          <a:p>
            <a:r>
              <a:rPr lang="en-US" dirty="0"/>
              <a:t>IRS Form 990, Schedule H instructions — 2022 changes</a:t>
            </a:r>
          </a:p>
        </p:txBody>
      </p:sp>
      <p:sp>
        <p:nvSpPr>
          <p:cNvPr id="4" name="Content Placeholder 2">
            <a:extLst>
              <a:ext uri="{FF2B5EF4-FFF2-40B4-BE49-F238E27FC236}">
                <a16:creationId xmlns:a16="http://schemas.microsoft.com/office/drawing/2014/main" id="{D93A794C-7788-43A7-8A3F-CB67A3D44C04}"/>
              </a:ext>
            </a:extLst>
          </p:cNvPr>
          <p:cNvSpPr>
            <a:spLocks noGrp="1"/>
          </p:cNvSpPr>
          <p:nvPr>
            <p:ph idx="1"/>
          </p:nvPr>
        </p:nvSpPr>
        <p:spPr/>
        <p:txBody>
          <a:bodyPr/>
          <a:lstStyle/>
          <a:p>
            <a:r>
              <a:rPr lang="en-US" dirty="0"/>
              <a:t>Part II, </a:t>
            </a:r>
            <a:r>
              <a:rPr lang="en-US" i="1" dirty="0"/>
              <a:t>Community Building Activities</a:t>
            </a:r>
            <a:r>
              <a:rPr lang="en-US" dirty="0"/>
              <a:t>:</a:t>
            </a:r>
          </a:p>
          <a:p>
            <a:pPr lvl="1"/>
            <a:r>
              <a:rPr lang="en-US" dirty="0"/>
              <a:t>Instructions clarify that some community building activities may meet the definition of a community health improvement service, as defined in Worksheet 4.</a:t>
            </a:r>
          </a:p>
          <a:p>
            <a:pPr lvl="1"/>
            <a:r>
              <a:rPr lang="en-US" dirty="0"/>
              <a:t>Instructions continue to state that community building costs that are reported as community health improvement service costs in Part I should not be reported as community building costs in Part II.</a:t>
            </a:r>
          </a:p>
          <a:p>
            <a:r>
              <a:rPr lang="en-US" dirty="0"/>
              <a:t>Part I, </a:t>
            </a:r>
            <a:r>
              <a:rPr lang="en-US" i="1" dirty="0"/>
              <a:t>Financial Assistance and Certain Other Community Benefits at Cost</a:t>
            </a:r>
            <a:r>
              <a:rPr lang="en-US" dirty="0"/>
              <a:t>:</a:t>
            </a:r>
          </a:p>
          <a:p>
            <a:pPr lvl="1"/>
            <a:r>
              <a:rPr lang="en-US" dirty="0"/>
              <a:t>Deleted instruction: “See the instructions to the worksheets for definitions of the various types of community benefit (for example, community health improvement services, health professions education, subsidized health services, research, etc.) to be reported on lines 7a through 7k.”</a:t>
            </a:r>
          </a:p>
          <a:p>
            <a:r>
              <a:rPr lang="en-US" dirty="0"/>
              <a:t>Worksheets for Part I, line 7:</a:t>
            </a:r>
          </a:p>
          <a:p>
            <a:pPr lvl="1"/>
            <a:r>
              <a:rPr lang="en-US" dirty="0"/>
              <a:t>“Optional” removed from the heading, although the body of the instructions maintains that using the worksheets is not required.</a:t>
            </a:r>
          </a:p>
          <a:p>
            <a:pPr lvl="1"/>
            <a:endParaRPr lang="en-US" dirty="0"/>
          </a:p>
        </p:txBody>
      </p:sp>
    </p:spTree>
    <p:extLst>
      <p:ext uri="{BB962C8B-B14F-4D97-AF65-F5344CB8AC3E}">
        <p14:creationId xmlns:p14="http://schemas.microsoft.com/office/powerpoint/2010/main" val="2009897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C8A7D4F-5118-4453-9C9B-56C1158F7798}"/>
              </a:ext>
            </a:extLst>
          </p:cNvPr>
          <p:cNvGraphicFramePr>
            <a:graphicFrameLocks noChangeAspect="1"/>
          </p:cNvGraphicFramePr>
          <p:nvPr>
            <p:custDataLst>
              <p:tags r:id="rId1"/>
            </p:custDataLst>
          </p:nvPr>
        </p:nvGraphicFramePr>
        <p:xfrm>
          <a:off x="1528764" y="1589"/>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8" name="Object 7" hidden="1">
                        <a:extLst>
                          <a:ext uri="{FF2B5EF4-FFF2-40B4-BE49-F238E27FC236}">
                            <a16:creationId xmlns:a16="http://schemas.microsoft.com/office/drawing/2014/main" id="{CC8A7D4F-5118-4453-9C9B-56C1158F7798}"/>
                          </a:ext>
                        </a:extLst>
                      </p:cNvPr>
                      <p:cNvPicPr/>
                      <p:nvPr/>
                    </p:nvPicPr>
                    <p:blipFill>
                      <a:blip r:embed="rId4"/>
                      <a:stretch>
                        <a:fillRect/>
                      </a:stretch>
                    </p:blipFill>
                    <p:spPr>
                      <a:xfrm>
                        <a:off x="1528764" y="1589"/>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CF45922-F224-4E61-9CC5-335652572E3F}"/>
              </a:ext>
            </a:extLst>
          </p:cNvPr>
          <p:cNvSpPr>
            <a:spLocks noGrp="1"/>
          </p:cNvSpPr>
          <p:nvPr>
            <p:ph type="title"/>
          </p:nvPr>
        </p:nvSpPr>
        <p:spPr/>
        <p:txBody>
          <a:bodyPr/>
          <a:lstStyle/>
          <a:p>
            <a:r>
              <a:rPr lang="en-US" dirty="0"/>
              <a:t>IRS community benefit reports to Congress</a:t>
            </a:r>
          </a:p>
        </p:txBody>
      </p:sp>
      <p:sp>
        <p:nvSpPr>
          <p:cNvPr id="4" name="Content Placeholder 2">
            <a:extLst>
              <a:ext uri="{FF2B5EF4-FFF2-40B4-BE49-F238E27FC236}">
                <a16:creationId xmlns:a16="http://schemas.microsoft.com/office/drawing/2014/main" id="{66F03365-7B68-4DCE-8258-F84078A37DC3}"/>
              </a:ext>
            </a:extLst>
          </p:cNvPr>
          <p:cNvSpPr>
            <a:spLocks noGrp="1"/>
          </p:cNvSpPr>
          <p:nvPr>
            <p:ph idx="1"/>
          </p:nvPr>
        </p:nvSpPr>
        <p:spPr/>
        <p:txBody>
          <a:bodyPr/>
          <a:lstStyle/>
          <a:p>
            <a:r>
              <a:rPr lang="en-US" dirty="0"/>
              <a:t>Affordable Care Act requires the IRS and the U.S. Department of Health &amp; Human Services (HHS) to annually report to Congress on community benefit provided by tax-exempt, taxable and government hospitals.</a:t>
            </a:r>
          </a:p>
          <a:p>
            <a:r>
              <a:rPr lang="en-US" dirty="0"/>
              <a:t>IRS has reported that, on average, Section 501(c)(3) hospitals attributed between 8.84% and 9.84% of their total expenses to community benefit:</a:t>
            </a:r>
          </a:p>
          <a:p>
            <a:pPr lvl="1"/>
            <a:r>
              <a:rPr lang="en-US" dirty="0"/>
              <a:t>Total community benefit is derived from Form 990, Schedule H.</a:t>
            </a:r>
          </a:p>
          <a:p>
            <a:pPr lvl="1"/>
            <a:r>
              <a:rPr lang="en-US" dirty="0"/>
              <a:t>No comparisons are available to taxable and government hospitals’ total community benefit.</a:t>
            </a:r>
          </a:p>
          <a:p>
            <a:r>
              <a:rPr lang="en-US" dirty="0"/>
              <a:t>According to the IRS, on average, Section 501(c)(3) hospitals attributed between 1.62% and 2.22% of their total expenses to charity care (vs. between 1.31% and 2.62% for taxable hospitals):</a:t>
            </a:r>
          </a:p>
          <a:p>
            <a:pPr lvl="1"/>
            <a:r>
              <a:rPr lang="en-US" dirty="0"/>
              <a:t>Comparison of charity care is based on uncompensated care data derived from Medicare cost report, Worksheet S-10.</a:t>
            </a:r>
          </a:p>
          <a:p>
            <a:endParaRPr lang="en-US" dirty="0"/>
          </a:p>
        </p:txBody>
      </p:sp>
    </p:spTree>
    <p:extLst>
      <p:ext uri="{BB962C8B-B14F-4D97-AF65-F5344CB8AC3E}">
        <p14:creationId xmlns:p14="http://schemas.microsoft.com/office/powerpoint/2010/main" val="3980267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81056E8-BC72-43A0-866C-E0C38F4547A0}"/>
              </a:ext>
            </a:extLst>
          </p:cNvPr>
          <p:cNvGraphicFramePr>
            <a:graphicFrameLocks noChangeAspect="1"/>
          </p:cNvGraphicFramePr>
          <p:nvPr>
            <p:custDataLst>
              <p:tags r:id="rId1"/>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8" name="Object 7" hidden="1">
                        <a:extLst>
                          <a:ext uri="{FF2B5EF4-FFF2-40B4-BE49-F238E27FC236}">
                            <a16:creationId xmlns:a16="http://schemas.microsoft.com/office/drawing/2014/main" id="{D81056E8-BC72-43A0-866C-E0C38F4547A0}"/>
                          </a:ext>
                        </a:extLst>
                      </p:cNvPr>
                      <p:cNvPicPr/>
                      <p:nvPr/>
                    </p:nvPicPr>
                    <p:blipFill>
                      <a:blip r:embed="rId4"/>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A9B167-7289-4BA7-A409-5C02767E9B16}"/>
              </a:ext>
            </a:extLst>
          </p:cNvPr>
          <p:cNvSpPr>
            <a:spLocks noGrp="1"/>
          </p:cNvSpPr>
          <p:nvPr>
            <p:ph type="title"/>
          </p:nvPr>
        </p:nvSpPr>
        <p:spPr/>
        <p:txBody>
          <a:bodyPr/>
          <a:lstStyle/>
          <a:p>
            <a:r>
              <a:rPr lang="en-US" dirty="0"/>
              <a:t>IRS report to Congress on community benefit (2020)</a:t>
            </a:r>
          </a:p>
        </p:txBody>
      </p:sp>
      <p:sp>
        <p:nvSpPr>
          <p:cNvPr id="3" name="Content Placeholder 2">
            <a:extLst>
              <a:ext uri="{FF2B5EF4-FFF2-40B4-BE49-F238E27FC236}">
                <a16:creationId xmlns:a16="http://schemas.microsoft.com/office/drawing/2014/main" id="{5672BEC5-FFAD-4DD0-9B9A-374651C50D7C}"/>
              </a:ext>
            </a:extLst>
          </p:cNvPr>
          <p:cNvSpPr>
            <a:spLocks noGrp="1"/>
          </p:cNvSpPr>
          <p:nvPr>
            <p:ph idx="1"/>
          </p:nvPr>
        </p:nvSpPr>
        <p:spPr/>
        <p:txBody>
          <a:bodyPr/>
          <a:lstStyle/>
          <a:p>
            <a:r>
              <a:rPr lang="en-US" dirty="0"/>
              <a:t>Based on 2016 Centers for Medicare &amp; Medicaid Services (CMS) and Form 990, Schedule H data</a:t>
            </a:r>
          </a:p>
          <a:p>
            <a:r>
              <a:rPr lang="en-US" dirty="0"/>
              <a:t>Charity care provided, based on CMS data:</a:t>
            </a:r>
          </a:p>
          <a:p>
            <a:pPr lvl="1"/>
            <a:r>
              <a:rPr lang="en-US" dirty="0"/>
              <a:t>Taxable hospitals: 2.62% of total expenses</a:t>
            </a:r>
          </a:p>
          <a:p>
            <a:pPr lvl="1"/>
            <a:r>
              <a:rPr lang="en-US" dirty="0"/>
              <a:t>Tax-exempt hospitals: 2.05% of total expenses</a:t>
            </a:r>
          </a:p>
          <a:p>
            <a:pPr lvl="1"/>
            <a:r>
              <a:rPr lang="en-US" dirty="0"/>
              <a:t>Government hospitals: 3.65% of total expenses</a:t>
            </a:r>
          </a:p>
          <a:p>
            <a:r>
              <a:rPr lang="en-US" dirty="0"/>
              <a:t>Unreimbursed costs for services provided by means-tested programs, based on CMS data:</a:t>
            </a:r>
          </a:p>
          <a:p>
            <a:pPr lvl="1"/>
            <a:r>
              <a:rPr lang="en-US" dirty="0"/>
              <a:t>Taxable hospitals: 2.22% of total expenses</a:t>
            </a:r>
          </a:p>
          <a:p>
            <a:pPr lvl="1"/>
            <a:r>
              <a:rPr lang="en-US" dirty="0"/>
              <a:t>Tax-exempt hospitals: 3.38% of total expenses</a:t>
            </a:r>
          </a:p>
          <a:p>
            <a:pPr lvl="1"/>
            <a:r>
              <a:rPr lang="en-US" dirty="0"/>
              <a:t>Government hospitals: 3.44% of total expenses</a:t>
            </a:r>
          </a:p>
          <a:p>
            <a:r>
              <a:rPr lang="en-US" dirty="0"/>
              <a:t>Total community benefit expenses provided by tax-exempt hospitals, based on Schedule H data: 9.42% of total expenses</a:t>
            </a:r>
          </a:p>
        </p:txBody>
      </p:sp>
    </p:spTree>
    <p:extLst>
      <p:ext uri="{BB962C8B-B14F-4D97-AF65-F5344CB8AC3E}">
        <p14:creationId xmlns:p14="http://schemas.microsoft.com/office/powerpoint/2010/main" val="1541875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Accountability Office community benefit report </a:t>
            </a:r>
            <a:endParaRPr lang="en-GB" dirty="0"/>
          </a:p>
        </p:txBody>
      </p:sp>
      <p:sp>
        <p:nvSpPr>
          <p:cNvPr id="3" name="Content Placeholder 2"/>
          <p:cNvSpPr>
            <a:spLocks noGrp="1"/>
          </p:cNvSpPr>
          <p:nvPr>
            <p:ph idx="1"/>
          </p:nvPr>
        </p:nvSpPr>
        <p:spPr>
          <a:xfrm>
            <a:off x="609918" y="1051660"/>
            <a:ext cx="10978515" cy="4947920"/>
          </a:xfrm>
        </p:spPr>
        <p:txBody>
          <a:bodyPr/>
          <a:lstStyle/>
          <a:p>
            <a:r>
              <a:rPr lang="en-US" dirty="0"/>
              <a:t>The Government Accountability Office (GAO), in its report on IRS oversight of tax-exempt hospitals (September 2020), recommended that:</a:t>
            </a:r>
          </a:p>
          <a:p>
            <a:pPr lvl="1"/>
            <a:r>
              <a:rPr lang="en-US" dirty="0"/>
              <a:t>Congress should specify in the Internal Revenue Code what services and activities constitute sufficient community benefit:</a:t>
            </a:r>
          </a:p>
          <a:p>
            <a:pPr lvl="2"/>
            <a:r>
              <a:rPr lang="en-US" dirty="0"/>
              <a:t>Status: </a:t>
            </a:r>
            <a:r>
              <a:rPr lang="en-US" b="1" dirty="0"/>
              <a:t>open</a:t>
            </a:r>
            <a:r>
              <a:rPr lang="en-US" dirty="0"/>
              <a:t> (as of November 2022)</a:t>
            </a:r>
          </a:p>
          <a:p>
            <a:pPr lvl="1"/>
            <a:r>
              <a:rPr lang="en-US" dirty="0"/>
              <a:t>The IRS should update Schedule H to promote more clear, consistent and comprehensive community benefit reporting:</a:t>
            </a:r>
          </a:p>
          <a:p>
            <a:pPr lvl="2"/>
            <a:r>
              <a:rPr lang="en-US" dirty="0"/>
              <a:t>Status: </a:t>
            </a:r>
            <a:r>
              <a:rPr lang="en-US" b="1" dirty="0"/>
              <a:t>open</a:t>
            </a:r>
            <a:r>
              <a:rPr lang="en-US" dirty="0"/>
              <a:t> (as of November 2022)</a:t>
            </a:r>
          </a:p>
          <a:p>
            <a:pPr lvl="1"/>
            <a:r>
              <a:rPr lang="en-US" dirty="0"/>
              <a:t>The IRS should consider asking tax-exempt hospitals to report community benefit on Schedule H by facility, rather than by collective organization:</a:t>
            </a:r>
          </a:p>
          <a:p>
            <a:pPr lvl="2"/>
            <a:r>
              <a:rPr lang="en-US" dirty="0"/>
              <a:t>Status: </a:t>
            </a:r>
            <a:r>
              <a:rPr lang="en-US" b="1" dirty="0"/>
              <a:t>closed</a:t>
            </a:r>
            <a:r>
              <a:rPr lang="en-US" dirty="0"/>
              <a:t> in June 2022 (IRS declined to implement this recommendation, because exemption is granted at the organizational level, so such reporting would have no tax administration benefit)</a:t>
            </a:r>
          </a:p>
          <a:p>
            <a:pPr lvl="1"/>
            <a:r>
              <a:rPr lang="en-US" dirty="0"/>
              <a:t>The IRS should establish a process for identifying hospitals at risk for noncompliance with the community benefit standard:</a:t>
            </a:r>
          </a:p>
          <a:p>
            <a:pPr lvl="2"/>
            <a:r>
              <a:rPr lang="en-US" dirty="0"/>
              <a:t>Status: </a:t>
            </a:r>
            <a:r>
              <a:rPr lang="en-US" b="1" dirty="0"/>
              <a:t>closed</a:t>
            </a:r>
            <a:r>
              <a:rPr lang="en-US" dirty="0"/>
              <a:t> (IRS updated guidance for reviews under Affordable Care Act (ACA) Hospital Review group)</a:t>
            </a:r>
          </a:p>
          <a:p>
            <a:pPr lvl="1"/>
            <a:r>
              <a:rPr lang="en-US" dirty="0"/>
              <a:t>The IRS should establish specific audit codes for identifying potential noncompliance with the community benefit standard: </a:t>
            </a:r>
          </a:p>
          <a:p>
            <a:pPr lvl="2"/>
            <a:r>
              <a:rPr lang="en-US" dirty="0"/>
              <a:t>Status: </a:t>
            </a:r>
            <a:r>
              <a:rPr lang="en-US" b="1" dirty="0"/>
              <a:t>closed</a:t>
            </a:r>
            <a:r>
              <a:rPr lang="en-US" dirty="0"/>
              <a:t> (IRS established a new code for community benefit standard noncompliance)</a:t>
            </a:r>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47575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6</a:t>
            </a:r>
          </a:p>
        </p:txBody>
      </p:sp>
      <p:sp>
        <p:nvSpPr>
          <p:cNvPr id="3" name="Content Placeholder 2"/>
          <p:cNvSpPr>
            <a:spLocks noGrp="1"/>
          </p:cNvSpPr>
          <p:nvPr>
            <p:ph idx="4294967295"/>
          </p:nvPr>
        </p:nvSpPr>
        <p:spPr>
          <a:xfrm>
            <a:off x="609918" y="1137919"/>
            <a:ext cx="4511675" cy="4948237"/>
          </a:xfrm>
        </p:spPr>
        <p:txBody>
          <a:bodyPr/>
          <a:lstStyle/>
          <a:p>
            <a:pPr marL="0" indent="0">
              <a:buClr>
                <a:schemeClr val="bg1"/>
              </a:buClr>
              <a:buNone/>
            </a:pPr>
            <a:r>
              <a:rPr lang="en-US" dirty="0"/>
              <a:t>Do you expect to spend more or less time on Schedule H this year:</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sz="1200" i="1" dirty="0"/>
          </a:p>
          <a:p>
            <a:endParaRPr lang="en-US" sz="1200" i="1" dirty="0"/>
          </a:p>
        </p:txBody>
      </p:sp>
      <p:grpSp>
        <p:nvGrpSpPr>
          <p:cNvPr id="8" name="Group 7">
            <a:extLst>
              <a:ext uri="{FF2B5EF4-FFF2-40B4-BE49-F238E27FC236}">
                <a16:creationId xmlns:a16="http://schemas.microsoft.com/office/drawing/2014/main" id="{477556ED-9FE8-4EB4-A436-3DB74FE574ED}"/>
              </a:ext>
            </a:extLst>
          </p:cNvPr>
          <p:cNvGrpSpPr/>
          <p:nvPr/>
        </p:nvGrpSpPr>
        <p:grpSpPr>
          <a:xfrm>
            <a:off x="781050" y="2207955"/>
            <a:ext cx="1212955" cy="444500"/>
            <a:chOff x="781050" y="2032000"/>
            <a:chExt cx="1212955" cy="444500"/>
          </a:xfrm>
        </p:grpSpPr>
        <p:grpSp>
          <p:nvGrpSpPr>
            <p:cNvPr id="9" name="Group 8">
              <a:extLst>
                <a:ext uri="{FF2B5EF4-FFF2-40B4-BE49-F238E27FC236}">
                  <a16:creationId xmlns:a16="http://schemas.microsoft.com/office/drawing/2014/main" id="{0B10F464-BB95-4426-A966-30E64F71ED21}"/>
                </a:ext>
              </a:extLst>
            </p:cNvPr>
            <p:cNvGrpSpPr/>
            <p:nvPr/>
          </p:nvGrpSpPr>
          <p:grpSpPr>
            <a:xfrm>
              <a:off x="781050" y="2032000"/>
              <a:ext cx="444500" cy="444500"/>
              <a:chOff x="781050" y="2032000"/>
              <a:chExt cx="444500" cy="444500"/>
            </a:xfrm>
          </p:grpSpPr>
          <p:sp>
            <p:nvSpPr>
              <p:cNvPr id="11" name="Oval 10">
                <a:extLst>
                  <a:ext uri="{FF2B5EF4-FFF2-40B4-BE49-F238E27FC236}">
                    <a16:creationId xmlns:a16="http://schemas.microsoft.com/office/drawing/2014/main" id="{26296D3D-3DC3-41EF-B3FE-309224FDB4EF}"/>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sp>
            <p:nvSpPr>
              <p:cNvPr id="12" name="Oval 11">
                <a:extLst>
                  <a:ext uri="{FF2B5EF4-FFF2-40B4-BE49-F238E27FC236}">
                    <a16:creationId xmlns:a16="http://schemas.microsoft.com/office/drawing/2014/main" id="{0D00595A-C70F-4F02-AEEE-650365FDB199}"/>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0" name="Rectangle 9">
              <a:extLst>
                <a:ext uri="{FF2B5EF4-FFF2-40B4-BE49-F238E27FC236}">
                  <a16:creationId xmlns:a16="http://schemas.microsoft.com/office/drawing/2014/main" id="{2F8E4B93-8CEC-4CDB-B8A6-EF6C1E618F84}"/>
                </a:ext>
              </a:extLst>
            </p:cNvPr>
            <p:cNvSpPr/>
            <p:nvPr/>
          </p:nvSpPr>
          <p:spPr>
            <a:xfrm>
              <a:off x="1284515" y="2069584"/>
              <a:ext cx="709490" cy="369332"/>
            </a:xfrm>
            <a:prstGeom prst="rect">
              <a:avLst/>
            </a:prstGeom>
          </p:spPr>
          <p:txBody>
            <a:bodyPr wrap="none">
              <a:spAutoFit/>
            </a:bodyPr>
            <a:lstStyle/>
            <a:p>
              <a:pPr>
                <a:buClr>
                  <a:schemeClr val="bg1"/>
                </a:buClr>
              </a:pPr>
              <a:r>
                <a:rPr lang="en-US" dirty="0">
                  <a:solidFill>
                    <a:schemeClr val="bg1"/>
                  </a:solidFill>
                </a:rPr>
                <a:t>More</a:t>
              </a:r>
            </a:p>
          </p:txBody>
        </p:sp>
      </p:grpSp>
      <p:grpSp>
        <p:nvGrpSpPr>
          <p:cNvPr id="13" name="Group 12">
            <a:extLst>
              <a:ext uri="{FF2B5EF4-FFF2-40B4-BE49-F238E27FC236}">
                <a16:creationId xmlns:a16="http://schemas.microsoft.com/office/drawing/2014/main" id="{7C87E36A-D18E-4CE2-8A92-A042F28C27DF}"/>
              </a:ext>
            </a:extLst>
          </p:cNvPr>
          <p:cNvGrpSpPr/>
          <p:nvPr/>
        </p:nvGrpSpPr>
        <p:grpSpPr>
          <a:xfrm>
            <a:off x="781050" y="2948844"/>
            <a:ext cx="5162550" cy="444500"/>
            <a:chOff x="781050" y="2991876"/>
            <a:chExt cx="5162550" cy="444500"/>
          </a:xfrm>
        </p:grpSpPr>
        <p:grpSp>
          <p:nvGrpSpPr>
            <p:cNvPr id="14" name="Group 13">
              <a:extLst>
                <a:ext uri="{FF2B5EF4-FFF2-40B4-BE49-F238E27FC236}">
                  <a16:creationId xmlns:a16="http://schemas.microsoft.com/office/drawing/2014/main" id="{FDB167EE-5BBF-4120-9BBD-6507F33E7C53}"/>
                </a:ext>
              </a:extLst>
            </p:cNvPr>
            <p:cNvGrpSpPr/>
            <p:nvPr/>
          </p:nvGrpSpPr>
          <p:grpSpPr>
            <a:xfrm>
              <a:off x="781050" y="2991876"/>
              <a:ext cx="444500" cy="444500"/>
              <a:chOff x="781050" y="2032000"/>
              <a:chExt cx="444500" cy="444500"/>
            </a:xfrm>
          </p:grpSpPr>
          <p:sp>
            <p:nvSpPr>
              <p:cNvPr id="16" name="Oval 15">
                <a:extLst>
                  <a:ext uri="{FF2B5EF4-FFF2-40B4-BE49-F238E27FC236}">
                    <a16:creationId xmlns:a16="http://schemas.microsoft.com/office/drawing/2014/main" id="{4E7A8E3D-97A6-41DB-902A-0B0864420CF1}"/>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17" name="Oval 16">
                <a:extLst>
                  <a:ext uri="{FF2B5EF4-FFF2-40B4-BE49-F238E27FC236}">
                    <a16:creationId xmlns:a16="http://schemas.microsoft.com/office/drawing/2014/main" id="{81EC76D0-6E22-4195-9BA9-B40C95B4EFD8}"/>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5" name="Rectangle 14">
              <a:extLst>
                <a:ext uri="{FF2B5EF4-FFF2-40B4-BE49-F238E27FC236}">
                  <a16:creationId xmlns:a16="http://schemas.microsoft.com/office/drawing/2014/main" id="{2D63DA99-6525-45B7-9BE5-184DE29DA0D0}"/>
                </a:ext>
              </a:extLst>
            </p:cNvPr>
            <p:cNvSpPr/>
            <p:nvPr/>
          </p:nvSpPr>
          <p:spPr>
            <a:xfrm>
              <a:off x="1284515" y="3029460"/>
              <a:ext cx="4659085" cy="369332"/>
            </a:xfrm>
            <a:prstGeom prst="rect">
              <a:avLst/>
            </a:prstGeom>
          </p:spPr>
          <p:txBody>
            <a:bodyPr wrap="square">
              <a:spAutoFit/>
            </a:bodyPr>
            <a:lstStyle/>
            <a:p>
              <a:pPr>
                <a:buClr>
                  <a:schemeClr val="bg1"/>
                </a:buClr>
              </a:pPr>
              <a:r>
                <a:rPr lang="en-IN" dirty="0">
                  <a:solidFill>
                    <a:schemeClr val="bg1"/>
                  </a:solidFill>
                </a:rPr>
                <a:t>Less</a:t>
              </a:r>
            </a:p>
          </p:txBody>
        </p:sp>
      </p:grpSp>
      <p:pic>
        <p:nvPicPr>
          <p:cNvPr id="19" name="Picture 18">
            <a:extLst>
              <a:ext uri="{FF2B5EF4-FFF2-40B4-BE49-F238E27FC236}">
                <a16:creationId xmlns:a16="http://schemas.microsoft.com/office/drawing/2014/main" id="{6955D883-E143-4339-AFCF-870E27259E15}"/>
              </a:ext>
            </a:extLst>
          </p:cNvPr>
          <p:cNvPicPr>
            <a:picLocks/>
          </p:cNvPicPr>
          <p:nvPr>
            <p:custDataLst>
              <p:tags r:id="rId3"/>
            </p:custDataLst>
          </p:nvPr>
        </p:nvPicPr>
        <p:blipFill rotWithShape="1">
          <a:blip r:embed="rId7" cstate="screen">
            <a:extLst>
              <a:ext uri="{28A0092B-C50C-407E-A947-70E740481C1C}">
                <a14:useLocalDpi xmlns:a14="http://schemas.microsoft.com/office/drawing/2010/main"/>
              </a:ext>
            </a:extLst>
          </a:blip>
          <a:srcRect l="37751" b="15958"/>
          <a:stretch/>
        </p:blipFill>
        <p:spPr>
          <a:xfrm>
            <a:off x="6102351" y="1133475"/>
            <a:ext cx="5514974" cy="4967288"/>
          </a:xfrm>
          <a:prstGeom prst="rect">
            <a:avLst/>
          </a:prstGeom>
        </p:spPr>
      </p:pic>
      <p:grpSp>
        <p:nvGrpSpPr>
          <p:cNvPr id="18" name="Group 17">
            <a:extLst>
              <a:ext uri="{FF2B5EF4-FFF2-40B4-BE49-F238E27FC236}">
                <a16:creationId xmlns:a16="http://schemas.microsoft.com/office/drawing/2014/main" id="{C46C698F-A3E4-4427-A959-51C45257DE6A}"/>
              </a:ext>
            </a:extLst>
          </p:cNvPr>
          <p:cNvGrpSpPr/>
          <p:nvPr/>
        </p:nvGrpSpPr>
        <p:grpSpPr>
          <a:xfrm>
            <a:off x="781050" y="3654812"/>
            <a:ext cx="5162550" cy="444500"/>
            <a:chOff x="781050" y="2991876"/>
            <a:chExt cx="5162550" cy="444500"/>
          </a:xfrm>
        </p:grpSpPr>
        <p:grpSp>
          <p:nvGrpSpPr>
            <p:cNvPr id="20" name="Group 19">
              <a:extLst>
                <a:ext uri="{FF2B5EF4-FFF2-40B4-BE49-F238E27FC236}">
                  <a16:creationId xmlns:a16="http://schemas.microsoft.com/office/drawing/2014/main" id="{8C4B3DF2-4BA2-4C14-9A34-4500FD46FAF3}"/>
                </a:ext>
              </a:extLst>
            </p:cNvPr>
            <p:cNvGrpSpPr/>
            <p:nvPr/>
          </p:nvGrpSpPr>
          <p:grpSpPr>
            <a:xfrm>
              <a:off x="781050" y="2991876"/>
              <a:ext cx="444500" cy="444500"/>
              <a:chOff x="781050" y="2032000"/>
              <a:chExt cx="444500" cy="444500"/>
            </a:xfrm>
          </p:grpSpPr>
          <p:sp>
            <p:nvSpPr>
              <p:cNvPr id="22" name="Oval 21">
                <a:extLst>
                  <a:ext uri="{FF2B5EF4-FFF2-40B4-BE49-F238E27FC236}">
                    <a16:creationId xmlns:a16="http://schemas.microsoft.com/office/drawing/2014/main" id="{39B37570-ABEF-4D04-9C86-1AE79AA42BC2}"/>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C</a:t>
                </a:r>
              </a:p>
            </p:txBody>
          </p:sp>
          <p:sp>
            <p:nvSpPr>
              <p:cNvPr id="23" name="Oval 22">
                <a:extLst>
                  <a:ext uri="{FF2B5EF4-FFF2-40B4-BE49-F238E27FC236}">
                    <a16:creationId xmlns:a16="http://schemas.microsoft.com/office/drawing/2014/main" id="{44D1FA0F-643A-4413-8D2F-28CA161BF58C}"/>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1" name="Rectangle 20">
              <a:extLst>
                <a:ext uri="{FF2B5EF4-FFF2-40B4-BE49-F238E27FC236}">
                  <a16:creationId xmlns:a16="http://schemas.microsoft.com/office/drawing/2014/main" id="{C7531E6D-E3F0-45E0-B4B1-83034401CB63}"/>
                </a:ext>
              </a:extLst>
            </p:cNvPr>
            <p:cNvSpPr/>
            <p:nvPr/>
          </p:nvSpPr>
          <p:spPr>
            <a:xfrm>
              <a:off x="1284515" y="3029460"/>
              <a:ext cx="4659085" cy="369332"/>
            </a:xfrm>
            <a:prstGeom prst="rect">
              <a:avLst/>
            </a:prstGeom>
          </p:spPr>
          <p:txBody>
            <a:bodyPr wrap="square">
              <a:spAutoFit/>
            </a:bodyPr>
            <a:lstStyle/>
            <a:p>
              <a:pPr>
                <a:buClr>
                  <a:schemeClr val="bg1"/>
                </a:buClr>
              </a:pPr>
              <a:r>
                <a:rPr lang="en-US" dirty="0">
                  <a:solidFill>
                    <a:schemeClr val="bg1"/>
                  </a:solidFill>
                </a:rPr>
                <a:t>N/A (e.g., EY employee)</a:t>
              </a:r>
              <a:endParaRPr lang="en-IN" dirty="0">
                <a:solidFill>
                  <a:schemeClr val="bg1"/>
                </a:solidFill>
              </a:endParaRPr>
            </a:p>
          </p:txBody>
        </p:sp>
      </p:grpSp>
    </p:spTree>
    <p:extLst>
      <p:ext uri="{BB962C8B-B14F-4D97-AF65-F5344CB8AC3E}">
        <p14:creationId xmlns:p14="http://schemas.microsoft.com/office/powerpoint/2010/main" val="4164599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5AB5C1-C897-4753-9E0C-CAF5466A33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Section 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617221" y="1286152"/>
            <a:ext cx="4987925" cy="1631216"/>
          </a:xfrm>
          <a:prstGeom prst="rect">
            <a:avLst/>
          </a:prstGeom>
        </p:spPr>
        <p:txBody>
          <a:bodyPr>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a:lnSpc>
                <a:spcPts val="4000"/>
              </a:lnSpc>
            </a:pPr>
            <a:r>
              <a:rPr lang="en-US" sz="3600" b="0" dirty="0">
                <a:solidFill>
                  <a:srgbClr val="2E2E38"/>
                </a:solidFill>
                <a:latin typeface="EYInterstate Light" panose="02000506000000020004" pitchFamily="2" charset="0"/>
              </a:rPr>
              <a:t>Supporting organizations and Schedule A filings</a:t>
            </a:r>
            <a:endParaRPr lang="en-GB" sz="3600" b="0" dirty="0">
              <a:solidFill>
                <a:srgbClr val="2E2E38"/>
              </a:solidFill>
              <a:latin typeface="EYInterstate Light" panose="02000506000000020004" pitchFamily="2" charset="0"/>
            </a:endParaRPr>
          </a:p>
        </p:txBody>
      </p:sp>
      <p:grpSp>
        <p:nvGrpSpPr>
          <p:cNvPr id="11" name="Group 4">
            <a:extLst>
              <a:ext uri="{FF2B5EF4-FFF2-40B4-BE49-F238E27FC236}">
                <a16:creationId xmlns:a16="http://schemas.microsoft.com/office/drawing/2014/main" id="{FC0C87FF-4562-4D01-86F6-95CB65769873}"/>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33805DD3-FF64-4758-8D26-C86CC777E06A}"/>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0015D9E4-88E2-49D7-9E83-9CB34ACABB8B}"/>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EF5DD186-9086-4B6B-8B59-81FD394705B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2648D0F8-4BA9-4445-9496-AC65548722C6}"/>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48</a:t>
            </a:fld>
            <a:endParaRPr dirty="0"/>
          </a:p>
        </p:txBody>
      </p:sp>
      <p:sp>
        <p:nvSpPr>
          <p:cNvPr id="16" name="Rectangle 15">
            <a:extLst>
              <a:ext uri="{FF2B5EF4-FFF2-40B4-BE49-F238E27FC236}">
                <a16:creationId xmlns:a16="http://schemas.microsoft.com/office/drawing/2014/main" id="{9E8F857C-4487-4AC5-86C5-78AEE961AAE8}"/>
              </a:ext>
            </a:extLst>
          </p:cNvPr>
          <p:cNvSpPr/>
          <p:nvPr/>
        </p:nvSpPr>
        <p:spPr>
          <a:xfrm>
            <a:off x="4537370" y="6536050"/>
            <a:ext cx="3123612"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spTree>
    <p:extLst>
      <p:ext uri="{BB962C8B-B14F-4D97-AF65-F5344CB8AC3E}">
        <p14:creationId xmlns:p14="http://schemas.microsoft.com/office/powerpoint/2010/main" val="106357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F12F40-3F55-4A40-B7C8-0F38DDC86A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7EF12F40-3F55-4A40-B7C8-0F38DDC86A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600" y="1137920"/>
            <a:ext cx="5321628" cy="4756150"/>
          </a:xfrm>
        </p:spPr>
        <p:txBody>
          <a:bodyPr/>
          <a:lstStyle/>
          <a:p>
            <a:r>
              <a:rPr lang="en-US" dirty="0"/>
              <a:t>IRS update</a:t>
            </a:r>
          </a:p>
          <a:p>
            <a:r>
              <a:rPr lang="en-GB" dirty="0"/>
              <a:t>Electronic filing </a:t>
            </a:r>
            <a:r>
              <a:rPr lang="en-US" dirty="0"/>
              <a:t>and IRS processing challenges</a:t>
            </a:r>
          </a:p>
          <a:p>
            <a:r>
              <a:rPr lang="en-US" dirty="0"/>
              <a:t>2022 Form 990 significant changes</a:t>
            </a:r>
          </a:p>
          <a:p>
            <a:r>
              <a:rPr lang="en-US" dirty="0"/>
              <a:t>2022 Form 990-T significant changes</a:t>
            </a:r>
          </a:p>
          <a:p>
            <a:r>
              <a:rPr lang="en-US" dirty="0"/>
              <a:t>2022 Form 4720 significant changes</a:t>
            </a:r>
          </a:p>
          <a:p>
            <a:r>
              <a:rPr lang="en-US" dirty="0"/>
              <a:t>Form 990, Schedule H </a:t>
            </a:r>
          </a:p>
          <a:p>
            <a:r>
              <a:rPr lang="en-US" dirty="0"/>
              <a:t>Supporting organizations and Schedule A filings</a:t>
            </a:r>
          </a:p>
          <a:p>
            <a:r>
              <a:rPr lang="en-US" dirty="0"/>
              <a:t>Tax updates: year in review</a:t>
            </a:r>
          </a:p>
          <a:p>
            <a:endParaRPr lang="en-US" dirty="0"/>
          </a:p>
          <a:p>
            <a:endParaRPr lang="en-US" dirty="0"/>
          </a:p>
        </p:txBody>
      </p:sp>
      <p:pic>
        <p:nvPicPr>
          <p:cNvPr id="7" name="Picture 6">
            <a:extLst>
              <a:ext uri="{FF2B5EF4-FFF2-40B4-BE49-F238E27FC236}">
                <a16:creationId xmlns:a16="http://schemas.microsoft.com/office/drawing/2014/main" id="{8A30A78A-22E6-4F89-958E-2C9097C5F844}"/>
              </a:ext>
            </a:extLst>
          </p:cNvPr>
          <p:cNvPicPr>
            <a:picLocks/>
          </p:cNvPicPr>
          <p:nvPr/>
        </p:nvPicPr>
        <p:blipFill rotWithShape="1">
          <a:blip r:embed="rId5" cstate="screen">
            <a:extLst>
              <a:ext uri="{28A0092B-C50C-407E-A947-70E740481C1C}">
                <a14:useLocalDpi xmlns:a14="http://schemas.microsoft.com/office/drawing/2010/main"/>
              </a:ext>
            </a:extLst>
          </a:blip>
          <a:srcRect l="25994"/>
          <a:stretch/>
        </p:blipFill>
        <p:spPr>
          <a:xfrm>
            <a:off x="6295697" y="1133475"/>
            <a:ext cx="5321628" cy="4947920"/>
          </a:xfrm>
          <a:prstGeom prst="rect">
            <a:avLst/>
          </a:prstGeom>
        </p:spPr>
      </p:pic>
    </p:spTree>
    <p:extLst>
      <p:ext uri="{BB962C8B-B14F-4D97-AF65-F5344CB8AC3E}">
        <p14:creationId xmlns:p14="http://schemas.microsoft.com/office/powerpoint/2010/main" val="2753683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Classifications</a:t>
            </a:r>
          </a:p>
        </p:txBody>
      </p:sp>
      <p:sp>
        <p:nvSpPr>
          <p:cNvPr id="3" name="Content Placeholder 2"/>
          <p:cNvSpPr>
            <a:spLocks noGrp="1"/>
          </p:cNvSpPr>
          <p:nvPr>
            <p:ph idx="1"/>
          </p:nvPr>
        </p:nvSpPr>
        <p:spPr>
          <a:xfrm>
            <a:off x="609918" y="1051660"/>
            <a:ext cx="10978515" cy="4947920"/>
          </a:xfrm>
        </p:spPr>
        <p:txBody>
          <a:bodyPr/>
          <a:lstStyle/>
          <a:p>
            <a:r>
              <a:rPr lang="en-US" dirty="0"/>
              <a:t>IRC §501(c)(3) organizations by default are classified as private foundations unless they qualify as a public charities.</a:t>
            </a:r>
          </a:p>
          <a:p>
            <a:r>
              <a:rPr lang="en-US" dirty="0"/>
              <a:t>Purpose of Schedule A is to demonstrate how a filer qualifies as a public charity.</a:t>
            </a:r>
          </a:p>
          <a:p>
            <a:r>
              <a:rPr lang="en-US" dirty="0"/>
              <a:t>Public charities:</a:t>
            </a:r>
          </a:p>
          <a:p>
            <a:pPr lvl="1"/>
            <a:r>
              <a:rPr lang="en-US" dirty="0"/>
              <a:t>Public institutions:</a:t>
            </a:r>
          </a:p>
          <a:p>
            <a:pPr lvl="2"/>
            <a:r>
              <a:rPr lang="en-US" dirty="0"/>
              <a:t>§170(b)(1)(A)(i) — church, convention or association of churches and integrated auxiliaries of churches</a:t>
            </a:r>
          </a:p>
          <a:p>
            <a:pPr lvl="2"/>
            <a:r>
              <a:rPr lang="en-US" dirty="0"/>
              <a:t>§170(b)(1)(A)(ii) — school or educational organization</a:t>
            </a:r>
          </a:p>
          <a:p>
            <a:pPr lvl="2"/>
            <a:r>
              <a:rPr lang="en-US" dirty="0"/>
              <a:t>§170(b)(1)(A)(iii) — hospital or medical research organization</a:t>
            </a:r>
          </a:p>
          <a:p>
            <a:pPr lvl="2"/>
            <a:r>
              <a:rPr lang="en-US" dirty="0"/>
              <a:t>§170(b)(1)(A)(iv) — entity operated to benefit a college owned or operated by a governmental unit </a:t>
            </a:r>
          </a:p>
          <a:p>
            <a:pPr lvl="2"/>
            <a:r>
              <a:rPr lang="en-US" dirty="0"/>
              <a:t>§170(b)(1)(A)(v) — governmental unit</a:t>
            </a:r>
          </a:p>
          <a:p>
            <a:pPr lvl="1"/>
            <a:r>
              <a:rPr lang="en-US" dirty="0"/>
              <a:t>Publicly supported organizations:</a:t>
            </a:r>
          </a:p>
          <a:p>
            <a:pPr lvl="2"/>
            <a:r>
              <a:rPr lang="en-US" dirty="0"/>
              <a:t>Donative-type public charity — §509(a)(1) and §170(b)(1)(A)(vi)</a:t>
            </a:r>
          </a:p>
          <a:p>
            <a:pPr lvl="2"/>
            <a:r>
              <a:rPr lang="en-US" dirty="0"/>
              <a:t>Service provider-type public charity — §509(a)(2)</a:t>
            </a:r>
          </a:p>
          <a:p>
            <a:pPr lvl="1"/>
            <a:r>
              <a:rPr lang="en-US" dirty="0"/>
              <a:t>Supporting organizations (§509(a)(3)):</a:t>
            </a:r>
          </a:p>
          <a:p>
            <a:pPr lvl="2"/>
            <a:r>
              <a:rPr lang="en-US" dirty="0"/>
              <a:t>Type I — controlled or supervised by one or more supported organizations</a:t>
            </a:r>
          </a:p>
          <a:p>
            <a:pPr lvl="2"/>
            <a:r>
              <a:rPr lang="en-US" dirty="0"/>
              <a:t>Type II — operated by one or more supported organizations</a:t>
            </a:r>
          </a:p>
          <a:p>
            <a:pPr lvl="2"/>
            <a:r>
              <a:rPr lang="en-US" dirty="0"/>
              <a:t>Type III — operated in connection with one or more supported organizations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4438-1242-454E-9FBB-37A008E45D18}"/>
              </a:ext>
            </a:extLst>
          </p:cNvPr>
          <p:cNvSpPr>
            <a:spLocks noGrp="1"/>
          </p:cNvSpPr>
          <p:nvPr>
            <p:ph type="title"/>
          </p:nvPr>
        </p:nvSpPr>
        <p:spPr/>
        <p:txBody>
          <a:bodyPr/>
          <a:lstStyle/>
          <a:p>
            <a:r>
              <a:rPr lang="en-US" dirty="0"/>
              <a:t>Public support tests: Section 509(a)(1)/Section 170(b)(1)(A)(vi) and Section 509(a)(2) </a:t>
            </a:r>
          </a:p>
        </p:txBody>
      </p:sp>
      <p:sp>
        <p:nvSpPr>
          <p:cNvPr id="5" name="Content Placeholder 4">
            <a:extLst>
              <a:ext uri="{FF2B5EF4-FFF2-40B4-BE49-F238E27FC236}">
                <a16:creationId xmlns:a16="http://schemas.microsoft.com/office/drawing/2014/main" id="{E102A176-B249-4C4D-87B2-79CCDE3B456B}"/>
              </a:ext>
            </a:extLst>
          </p:cNvPr>
          <p:cNvSpPr>
            <a:spLocks noGrp="1"/>
          </p:cNvSpPr>
          <p:nvPr>
            <p:ph type="body" sz="quarter" idx="10"/>
          </p:nvPr>
        </p:nvSpPr>
        <p:spPr/>
        <p:txBody>
          <a:bodyPr/>
          <a:lstStyle/>
          <a:p>
            <a:pPr marL="0" indent="0">
              <a:buNone/>
            </a:pPr>
            <a:r>
              <a:rPr lang="en-US" dirty="0"/>
              <a:t>For an organization to qualify as a publicly supported organization, it must pass one of two public support tests:</a:t>
            </a:r>
          </a:p>
          <a:p>
            <a:pPr marL="365760" indent="-365760">
              <a:buFont typeface="+mj-lt"/>
              <a:buAutoNum type="arabicPeriod"/>
            </a:pPr>
            <a:r>
              <a:rPr lang="en-US" dirty="0"/>
              <a:t>§509(a)(1)/§170(b)(1)(A)(vi): </a:t>
            </a:r>
          </a:p>
          <a:p>
            <a:pPr lvl="1"/>
            <a:r>
              <a:rPr lang="en-US" dirty="0"/>
              <a:t>At least one-third of support over the prior five tax years is from the general public:</a:t>
            </a:r>
          </a:p>
          <a:p>
            <a:pPr lvl="2"/>
            <a:r>
              <a:rPr lang="en-US" dirty="0"/>
              <a:t>2% threshold for inclusion of contributions from single donor and that donor’s family members, in the aggregate </a:t>
            </a:r>
          </a:p>
          <a:p>
            <a:pPr lvl="2"/>
            <a:r>
              <a:rPr lang="en-US" dirty="0"/>
              <a:t>2% threshold does not apply to §170(b)(1)(A)(vi) entities and government units</a:t>
            </a:r>
          </a:p>
          <a:p>
            <a:pPr marL="365760" indent="-365760">
              <a:buFont typeface="+mj-lt"/>
              <a:buAutoNum type="arabicPeriod"/>
            </a:pPr>
            <a:r>
              <a:rPr lang="en-US" dirty="0"/>
              <a:t>§509(a)(2): </a:t>
            </a:r>
          </a:p>
          <a:p>
            <a:pPr lvl="1"/>
            <a:r>
              <a:rPr lang="en-US" dirty="0"/>
              <a:t>At least one-third of support over the prior five tax years is contributions and gross receipts from related activities:</a:t>
            </a:r>
          </a:p>
          <a:p>
            <a:pPr lvl="2"/>
            <a:r>
              <a:rPr lang="en-US" dirty="0"/>
              <a:t>1% ceiling for inclusion of contributions from single donor and that donor’s family members, in the aggregate, during a given tax year</a:t>
            </a:r>
          </a:p>
          <a:p>
            <a:pPr lvl="2"/>
            <a:r>
              <a:rPr lang="en-US" dirty="0"/>
              <a:t>This 1% ceiling also applies to §170(b)(1)(A)(vi) entities and government units </a:t>
            </a:r>
          </a:p>
          <a:p>
            <a:pPr lvl="1"/>
            <a:r>
              <a:rPr lang="en-US" dirty="0"/>
              <a:t>Not more than one-third of support is from the sum of:</a:t>
            </a:r>
          </a:p>
          <a:p>
            <a:pPr lvl="2"/>
            <a:r>
              <a:rPr lang="en-US" dirty="0"/>
              <a:t>Investment income </a:t>
            </a:r>
          </a:p>
          <a:p>
            <a:pPr lvl="2"/>
            <a:r>
              <a:rPr lang="en-US" dirty="0"/>
              <a:t>Unrelated business taxable income, less amount of unrelated business income tax paid</a:t>
            </a:r>
          </a:p>
          <a:p>
            <a:pPr lvl="2"/>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693076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4438-1242-454E-9FBB-37A008E45D18}"/>
              </a:ext>
            </a:extLst>
          </p:cNvPr>
          <p:cNvSpPr>
            <a:spLocks noGrp="1"/>
          </p:cNvSpPr>
          <p:nvPr>
            <p:ph type="title"/>
          </p:nvPr>
        </p:nvSpPr>
        <p:spPr/>
        <p:txBody>
          <a:bodyPr/>
          <a:lstStyle/>
          <a:p>
            <a:r>
              <a:rPr lang="en-US" dirty="0"/>
              <a:t>Schedule A reporting</a:t>
            </a:r>
          </a:p>
        </p:txBody>
      </p:sp>
      <p:sp>
        <p:nvSpPr>
          <p:cNvPr id="5" name="Content Placeholder 4">
            <a:extLst>
              <a:ext uri="{FF2B5EF4-FFF2-40B4-BE49-F238E27FC236}">
                <a16:creationId xmlns:a16="http://schemas.microsoft.com/office/drawing/2014/main" id="{E102A176-B249-4C4D-87B2-79CCDE3B456B}"/>
              </a:ext>
            </a:extLst>
          </p:cNvPr>
          <p:cNvSpPr>
            <a:spLocks noGrp="1"/>
          </p:cNvSpPr>
          <p:nvPr>
            <p:ph type="body" sz="quarter" idx="10"/>
          </p:nvPr>
        </p:nvSpPr>
        <p:spPr/>
        <p:txBody>
          <a:bodyPr/>
          <a:lstStyle/>
          <a:p>
            <a:pPr marL="0" indent="0">
              <a:buNone/>
            </a:pPr>
            <a:endParaRPr lang="en-US" dirty="0"/>
          </a:p>
          <a:p>
            <a:endParaRPr lang="en-US" dirty="0"/>
          </a:p>
        </p:txBody>
      </p:sp>
      <p:pic>
        <p:nvPicPr>
          <p:cNvPr id="6" name="Picture 5">
            <a:extLst>
              <a:ext uri="{FF2B5EF4-FFF2-40B4-BE49-F238E27FC236}">
                <a16:creationId xmlns:a16="http://schemas.microsoft.com/office/drawing/2014/main" id="{478373AC-8BA2-487A-B0B9-41CC133B9B01}"/>
              </a:ext>
            </a:extLst>
          </p:cNvPr>
          <p:cNvPicPr>
            <a:picLocks noChangeAspect="1"/>
          </p:cNvPicPr>
          <p:nvPr/>
        </p:nvPicPr>
        <p:blipFill>
          <a:blip r:embed="rId2"/>
          <a:stretch>
            <a:fillRect/>
          </a:stretch>
        </p:blipFill>
        <p:spPr>
          <a:xfrm>
            <a:off x="2566776" y="1391920"/>
            <a:ext cx="7064799" cy="4328160"/>
          </a:xfrm>
          <a:prstGeom prst="rect">
            <a:avLst/>
          </a:prstGeom>
        </p:spPr>
      </p:pic>
    </p:spTree>
    <p:extLst>
      <p:ext uri="{BB962C8B-B14F-4D97-AF65-F5344CB8AC3E}">
        <p14:creationId xmlns:p14="http://schemas.microsoft.com/office/powerpoint/2010/main" val="26213248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4438-1242-454E-9FBB-37A008E45D18}"/>
              </a:ext>
            </a:extLst>
          </p:cNvPr>
          <p:cNvSpPr>
            <a:spLocks noGrp="1"/>
          </p:cNvSpPr>
          <p:nvPr>
            <p:ph type="title"/>
          </p:nvPr>
        </p:nvSpPr>
        <p:spPr/>
        <p:txBody>
          <a:bodyPr/>
          <a:lstStyle/>
          <a:p>
            <a:r>
              <a:rPr lang="en-US" dirty="0"/>
              <a:t>Schedule A reporting</a:t>
            </a:r>
          </a:p>
        </p:txBody>
      </p:sp>
      <p:sp>
        <p:nvSpPr>
          <p:cNvPr id="5" name="Content Placeholder 4">
            <a:extLst>
              <a:ext uri="{FF2B5EF4-FFF2-40B4-BE49-F238E27FC236}">
                <a16:creationId xmlns:a16="http://schemas.microsoft.com/office/drawing/2014/main" id="{E102A176-B249-4C4D-87B2-79CCDE3B456B}"/>
              </a:ext>
            </a:extLst>
          </p:cNvPr>
          <p:cNvSpPr>
            <a:spLocks noGrp="1"/>
          </p:cNvSpPr>
          <p:nvPr>
            <p:ph type="body" sz="quarter" idx="10"/>
          </p:nvPr>
        </p:nvSpPr>
        <p:spPr/>
        <p:txBody>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A6F0017F-45CE-4FE9-B889-736464EEEFC0}"/>
              </a:ext>
            </a:extLst>
          </p:cNvPr>
          <p:cNvPicPr>
            <a:picLocks noChangeAspect="1"/>
          </p:cNvPicPr>
          <p:nvPr/>
        </p:nvPicPr>
        <p:blipFill>
          <a:blip r:embed="rId2"/>
          <a:stretch>
            <a:fillRect/>
          </a:stretch>
        </p:blipFill>
        <p:spPr>
          <a:xfrm>
            <a:off x="1501825" y="1383158"/>
            <a:ext cx="9194700" cy="4336922"/>
          </a:xfrm>
          <a:prstGeom prst="rect">
            <a:avLst/>
          </a:prstGeom>
        </p:spPr>
      </p:pic>
    </p:spTree>
    <p:extLst>
      <p:ext uri="{BB962C8B-B14F-4D97-AF65-F5344CB8AC3E}">
        <p14:creationId xmlns:p14="http://schemas.microsoft.com/office/powerpoint/2010/main" val="4162195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7 </a:t>
            </a:r>
            <a:endParaRPr lang="en-US" strike="sngStrike" dirty="0"/>
          </a:p>
        </p:txBody>
      </p:sp>
      <p:sp>
        <p:nvSpPr>
          <p:cNvPr id="3" name="Content Placeholder 2"/>
          <p:cNvSpPr>
            <a:spLocks noGrp="1"/>
          </p:cNvSpPr>
          <p:nvPr>
            <p:ph idx="4294967295"/>
          </p:nvPr>
        </p:nvSpPr>
        <p:spPr>
          <a:xfrm>
            <a:off x="609918" y="1137919"/>
            <a:ext cx="5438775" cy="4948237"/>
          </a:xfrm>
        </p:spPr>
        <p:txBody>
          <a:bodyPr/>
          <a:lstStyle/>
          <a:p>
            <a:pPr marL="0" indent="0">
              <a:buClr>
                <a:schemeClr val="bg1"/>
              </a:buClr>
              <a:buNone/>
            </a:pPr>
            <a:r>
              <a:rPr lang="en-US" dirty="0"/>
              <a:t>Which of the following is a publicly supported organization: </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pPr marL="0" indent="0">
              <a:buNone/>
            </a:pPr>
            <a:endParaRPr lang="en-US" sz="1200" i="1" dirty="0"/>
          </a:p>
          <a:p>
            <a:pPr marL="0" indent="0">
              <a:buNone/>
            </a:pPr>
            <a:endParaRPr lang="en-US" sz="1200" i="1" dirty="0"/>
          </a:p>
        </p:txBody>
      </p:sp>
      <p:pic>
        <p:nvPicPr>
          <p:cNvPr id="23" name="Picture 22">
            <a:extLst>
              <a:ext uri="{FF2B5EF4-FFF2-40B4-BE49-F238E27FC236}">
                <a16:creationId xmlns:a16="http://schemas.microsoft.com/office/drawing/2014/main" id="{A08B2AD0-6A5F-4EF6-ACD4-4AF7605FAE85}"/>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l="28106"/>
          <a:stretch/>
        </p:blipFill>
        <p:spPr>
          <a:xfrm>
            <a:off x="6102351" y="1133475"/>
            <a:ext cx="5514974" cy="4967288"/>
          </a:xfrm>
          <a:prstGeom prst="rect">
            <a:avLst/>
          </a:prstGeom>
        </p:spPr>
      </p:pic>
      <p:grpSp>
        <p:nvGrpSpPr>
          <p:cNvPr id="4" name="Group 3">
            <a:extLst>
              <a:ext uri="{FF2B5EF4-FFF2-40B4-BE49-F238E27FC236}">
                <a16:creationId xmlns:a16="http://schemas.microsoft.com/office/drawing/2014/main" id="{8DD9D20B-6468-4F75-8C06-0DDC65543055}"/>
              </a:ext>
            </a:extLst>
          </p:cNvPr>
          <p:cNvGrpSpPr/>
          <p:nvPr/>
        </p:nvGrpSpPr>
        <p:grpSpPr>
          <a:xfrm>
            <a:off x="781050" y="2222232"/>
            <a:ext cx="5368193" cy="3190093"/>
            <a:chOff x="781050" y="2607766"/>
            <a:chExt cx="5368193" cy="3190093"/>
          </a:xfrm>
        </p:grpSpPr>
        <p:grpSp>
          <p:nvGrpSpPr>
            <p:cNvPr id="8" name="Group 7">
              <a:extLst>
                <a:ext uri="{FF2B5EF4-FFF2-40B4-BE49-F238E27FC236}">
                  <a16:creationId xmlns:a16="http://schemas.microsoft.com/office/drawing/2014/main" id="{5122A649-1367-4B5A-8B14-410598D71B50}"/>
                </a:ext>
              </a:extLst>
            </p:cNvPr>
            <p:cNvGrpSpPr/>
            <p:nvPr/>
          </p:nvGrpSpPr>
          <p:grpSpPr>
            <a:xfrm>
              <a:off x="781050" y="2607766"/>
              <a:ext cx="4344645" cy="444500"/>
              <a:chOff x="781050" y="2032000"/>
              <a:chExt cx="4344645" cy="444500"/>
            </a:xfrm>
          </p:grpSpPr>
          <p:grpSp>
            <p:nvGrpSpPr>
              <p:cNvPr id="9" name="Group 8">
                <a:extLst>
                  <a:ext uri="{FF2B5EF4-FFF2-40B4-BE49-F238E27FC236}">
                    <a16:creationId xmlns:a16="http://schemas.microsoft.com/office/drawing/2014/main" id="{7A18B778-1882-4AFE-9B60-C477A802ED88}"/>
                  </a:ext>
                </a:extLst>
              </p:cNvPr>
              <p:cNvGrpSpPr/>
              <p:nvPr/>
            </p:nvGrpSpPr>
            <p:grpSpPr>
              <a:xfrm>
                <a:off x="781050" y="2032000"/>
                <a:ext cx="444500" cy="444500"/>
                <a:chOff x="781050" y="2032000"/>
                <a:chExt cx="444500" cy="444500"/>
              </a:xfrm>
            </p:grpSpPr>
            <p:sp>
              <p:nvSpPr>
                <p:cNvPr id="11" name="Oval 10">
                  <a:extLst>
                    <a:ext uri="{FF2B5EF4-FFF2-40B4-BE49-F238E27FC236}">
                      <a16:creationId xmlns:a16="http://schemas.microsoft.com/office/drawing/2014/main" id="{D8DE30F5-3B53-484E-96D7-82232AF79A25}"/>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sp>
              <p:nvSpPr>
                <p:cNvPr id="12" name="Oval 11">
                  <a:extLst>
                    <a:ext uri="{FF2B5EF4-FFF2-40B4-BE49-F238E27FC236}">
                      <a16:creationId xmlns:a16="http://schemas.microsoft.com/office/drawing/2014/main" id="{92535C2C-5E9B-4D19-BEAC-2B498CD640C8}"/>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0" name="Rectangle 9">
                <a:extLst>
                  <a:ext uri="{FF2B5EF4-FFF2-40B4-BE49-F238E27FC236}">
                    <a16:creationId xmlns:a16="http://schemas.microsoft.com/office/drawing/2014/main" id="{020FACC2-0ADF-470C-8D3B-509891427A72}"/>
                  </a:ext>
                </a:extLst>
              </p:cNvPr>
              <p:cNvSpPr/>
              <p:nvPr/>
            </p:nvSpPr>
            <p:spPr>
              <a:xfrm>
                <a:off x="1284515" y="2069584"/>
                <a:ext cx="3841180" cy="369332"/>
              </a:xfrm>
              <a:prstGeom prst="rect">
                <a:avLst/>
              </a:prstGeom>
            </p:spPr>
            <p:txBody>
              <a:bodyPr wrap="none">
                <a:spAutoFit/>
              </a:bodyPr>
              <a:lstStyle/>
              <a:p>
                <a:pPr>
                  <a:buClr>
                    <a:schemeClr val="bg1"/>
                  </a:buClr>
                </a:pPr>
                <a:r>
                  <a:rPr lang="en-US" dirty="0">
                    <a:solidFill>
                      <a:schemeClr val="bg1"/>
                    </a:solidFill>
                  </a:rPr>
                  <a:t>509(a)(1)/170(b)(1)(A)(vi) charity</a:t>
                </a:r>
              </a:p>
            </p:txBody>
          </p:sp>
        </p:grpSp>
        <p:grpSp>
          <p:nvGrpSpPr>
            <p:cNvPr id="13" name="Group 12">
              <a:extLst>
                <a:ext uri="{FF2B5EF4-FFF2-40B4-BE49-F238E27FC236}">
                  <a16:creationId xmlns:a16="http://schemas.microsoft.com/office/drawing/2014/main" id="{09531C8F-C05D-4A5B-A8EF-F72EA9865B92}"/>
                </a:ext>
              </a:extLst>
            </p:cNvPr>
            <p:cNvGrpSpPr/>
            <p:nvPr/>
          </p:nvGrpSpPr>
          <p:grpSpPr>
            <a:xfrm>
              <a:off x="781050" y="3314327"/>
              <a:ext cx="5162550" cy="444500"/>
              <a:chOff x="781050" y="2991876"/>
              <a:chExt cx="5162550" cy="444500"/>
            </a:xfrm>
          </p:grpSpPr>
          <p:grpSp>
            <p:nvGrpSpPr>
              <p:cNvPr id="14" name="Group 13">
                <a:extLst>
                  <a:ext uri="{FF2B5EF4-FFF2-40B4-BE49-F238E27FC236}">
                    <a16:creationId xmlns:a16="http://schemas.microsoft.com/office/drawing/2014/main" id="{5C11FDDC-3EC6-4007-8B75-BF38BADD0A31}"/>
                  </a:ext>
                </a:extLst>
              </p:cNvPr>
              <p:cNvGrpSpPr/>
              <p:nvPr/>
            </p:nvGrpSpPr>
            <p:grpSpPr>
              <a:xfrm>
                <a:off x="781050" y="2991876"/>
                <a:ext cx="444500" cy="444500"/>
                <a:chOff x="781050" y="2032000"/>
                <a:chExt cx="444500" cy="444500"/>
              </a:xfrm>
            </p:grpSpPr>
            <p:sp>
              <p:nvSpPr>
                <p:cNvPr id="16" name="Oval 15">
                  <a:extLst>
                    <a:ext uri="{FF2B5EF4-FFF2-40B4-BE49-F238E27FC236}">
                      <a16:creationId xmlns:a16="http://schemas.microsoft.com/office/drawing/2014/main" id="{AEDE18C7-0CF9-44E0-817A-AB8BA79791B8}"/>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17" name="Oval 16">
                  <a:extLst>
                    <a:ext uri="{FF2B5EF4-FFF2-40B4-BE49-F238E27FC236}">
                      <a16:creationId xmlns:a16="http://schemas.microsoft.com/office/drawing/2014/main" id="{B5F60D59-BA52-4213-870A-3B009A098114}"/>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15" name="Rectangle 14">
                <a:extLst>
                  <a:ext uri="{FF2B5EF4-FFF2-40B4-BE49-F238E27FC236}">
                    <a16:creationId xmlns:a16="http://schemas.microsoft.com/office/drawing/2014/main" id="{A86F3DB2-A30E-4EC0-A0A5-3FC05E88EDD0}"/>
                  </a:ext>
                </a:extLst>
              </p:cNvPr>
              <p:cNvSpPr/>
              <p:nvPr/>
            </p:nvSpPr>
            <p:spPr>
              <a:xfrm>
                <a:off x="1284515" y="3029460"/>
                <a:ext cx="4659085" cy="369332"/>
              </a:xfrm>
              <a:prstGeom prst="rect">
                <a:avLst/>
              </a:prstGeom>
            </p:spPr>
            <p:txBody>
              <a:bodyPr wrap="square">
                <a:spAutoFit/>
              </a:bodyPr>
              <a:lstStyle/>
              <a:p>
                <a:pPr>
                  <a:buClr>
                    <a:schemeClr val="bg1"/>
                  </a:buClr>
                </a:pPr>
                <a:r>
                  <a:rPr lang="en-IN" dirty="0">
                    <a:solidFill>
                      <a:schemeClr val="bg1"/>
                    </a:solidFill>
                  </a:rPr>
                  <a:t>Section 509(a)(2) charity</a:t>
                </a:r>
              </a:p>
            </p:txBody>
          </p:sp>
        </p:grpSp>
        <p:grpSp>
          <p:nvGrpSpPr>
            <p:cNvPr id="18" name="Group 17">
              <a:extLst>
                <a:ext uri="{FF2B5EF4-FFF2-40B4-BE49-F238E27FC236}">
                  <a16:creationId xmlns:a16="http://schemas.microsoft.com/office/drawing/2014/main" id="{E6CC0DD1-FDC6-415F-96D3-9E7AB2B53193}"/>
                </a:ext>
              </a:extLst>
            </p:cNvPr>
            <p:cNvGrpSpPr/>
            <p:nvPr/>
          </p:nvGrpSpPr>
          <p:grpSpPr>
            <a:xfrm>
              <a:off x="814982" y="4028018"/>
              <a:ext cx="5318126" cy="444500"/>
              <a:chOff x="781050" y="3936741"/>
              <a:chExt cx="5318126" cy="444500"/>
            </a:xfrm>
          </p:grpSpPr>
          <p:sp>
            <p:nvSpPr>
              <p:cNvPr id="19" name="Rectangle 18">
                <a:extLst>
                  <a:ext uri="{FF2B5EF4-FFF2-40B4-BE49-F238E27FC236}">
                    <a16:creationId xmlns:a16="http://schemas.microsoft.com/office/drawing/2014/main" id="{0EF6E1E7-2B8B-4451-BE6F-4F721B9B6BDB}"/>
                  </a:ext>
                </a:extLst>
              </p:cNvPr>
              <p:cNvSpPr/>
              <p:nvPr/>
            </p:nvSpPr>
            <p:spPr>
              <a:xfrm>
                <a:off x="1284516" y="3974325"/>
                <a:ext cx="4814660" cy="369332"/>
              </a:xfrm>
              <a:prstGeom prst="rect">
                <a:avLst/>
              </a:prstGeom>
            </p:spPr>
            <p:txBody>
              <a:bodyPr wrap="square">
                <a:spAutoFit/>
              </a:bodyPr>
              <a:lstStyle/>
              <a:p>
                <a:pPr>
                  <a:buClr>
                    <a:schemeClr val="bg1"/>
                  </a:buClr>
                </a:pPr>
                <a:r>
                  <a:rPr lang="en-IN" dirty="0">
                    <a:solidFill>
                      <a:schemeClr val="bg1"/>
                    </a:solidFill>
                  </a:rPr>
                  <a:t>Section 509(a)(3) supporting organization </a:t>
                </a:r>
              </a:p>
            </p:txBody>
          </p:sp>
          <p:grpSp>
            <p:nvGrpSpPr>
              <p:cNvPr id="20" name="Group 19">
                <a:extLst>
                  <a:ext uri="{FF2B5EF4-FFF2-40B4-BE49-F238E27FC236}">
                    <a16:creationId xmlns:a16="http://schemas.microsoft.com/office/drawing/2014/main" id="{A2618FD5-F1D2-4249-AD31-069FE4442D6D}"/>
                  </a:ext>
                </a:extLst>
              </p:cNvPr>
              <p:cNvGrpSpPr/>
              <p:nvPr/>
            </p:nvGrpSpPr>
            <p:grpSpPr>
              <a:xfrm>
                <a:off x="781050" y="3936741"/>
                <a:ext cx="444500" cy="444500"/>
                <a:chOff x="781050" y="2032000"/>
                <a:chExt cx="444500" cy="444500"/>
              </a:xfrm>
            </p:grpSpPr>
            <p:sp>
              <p:nvSpPr>
                <p:cNvPr id="21" name="Oval 20">
                  <a:extLst>
                    <a:ext uri="{FF2B5EF4-FFF2-40B4-BE49-F238E27FC236}">
                      <a16:creationId xmlns:a16="http://schemas.microsoft.com/office/drawing/2014/main" id="{72D92191-6A36-4F39-9D3C-8DC8D303AF16}"/>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C</a:t>
                  </a:r>
                </a:p>
              </p:txBody>
            </p:sp>
            <p:sp>
              <p:nvSpPr>
                <p:cNvPr id="22" name="Oval 21">
                  <a:extLst>
                    <a:ext uri="{FF2B5EF4-FFF2-40B4-BE49-F238E27FC236}">
                      <a16:creationId xmlns:a16="http://schemas.microsoft.com/office/drawing/2014/main" id="{6219A837-F370-4183-8BEB-9FE037CA3063}"/>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grpSp>
          <p:nvGrpSpPr>
            <p:cNvPr id="24" name="Group 23">
              <a:extLst>
                <a:ext uri="{FF2B5EF4-FFF2-40B4-BE49-F238E27FC236}">
                  <a16:creationId xmlns:a16="http://schemas.microsoft.com/office/drawing/2014/main" id="{E06E6A3F-D4C1-45E7-B5A0-9BAD1F0C3A3D}"/>
                </a:ext>
              </a:extLst>
            </p:cNvPr>
            <p:cNvGrpSpPr/>
            <p:nvPr/>
          </p:nvGrpSpPr>
          <p:grpSpPr>
            <a:xfrm>
              <a:off x="814982" y="5353359"/>
              <a:ext cx="5318126" cy="444500"/>
              <a:chOff x="781050" y="3936741"/>
              <a:chExt cx="5318126" cy="444500"/>
            </a:xfrm>
          </p:grpSpPr>
          <p:sp>
            <p:nvSpPr>
              <p:cNvPr id="25" name="Rectangle 24">
                <a:extLst>
                  <a:ext uri="{FF2B5EF4-FFF2-40B4-BE49-F238E27FC236}">
                    <a16:creationId xmlns:a16="http://schemas.microsoft.com/office/drawing/2014/main" id="{61C4246D-800E-4ED9-9508-03DFB7F5E902}"/>
                  </a:ext>
                </a:extLst>
              </p:cNvPr>
              <p:cNvSpPr/>
              <p:nvPr/>
            </p:nvSpPr>
            <p:spPr>
              <a:xfrm>
                <a:off x="1284516" y="3974325"/>
                <a:ext cx="4814660" cy="369332"/>
              </a:xfrm>
              <a:prstGeom prst="rect">
                <a:avLst/>
              </a:prstGeom>
            </p:spPr>
            <p:txBody>
              <a:bodyPr wrap="square">
                <a:spAutoFit/>
              </a:bodyPr>
              <a:lstStyle/>
              <a:p>
                <a:pPr>
                  <a:buClr>
                    <a:schemeClr val="bg1"/>
                  </a:buClr>
                </a:pPr>
                <a:r>
                  <a:rPr lang="en-IN" dirty="0">
                    <a:solidFill>
                      <a:schemeClr val="bg1"/>
                    </a:solidFill>
                  </a:rPr>
                  <a:t>None of the above </a:t>
                </a:r>
              </a:p>
            </p:txBody>
          </p:sp>
          <p:grpSp>
            <p:nvGrpSpPr>
              <p:cNvPr id="26" name="Group 25">
                <a:extLst>
                  <a:ext uri="{FF2B5EF4-FFF2-40B4-BE49-F238E27FC236}">
                    <a16:creationId xmlns:a16="http://schemas.microsoft.com/office/drawing/2014/main" id="{DDD3478D-A20E-4E78-AC85-D231175325EF}"/>
                  </a:ext>
                </a:extLst>
              </p:cNvPr>
              <p:cNvGrpSpPr/>
              <p:nvPr/>
            </p:nvGrpSpPr>
            <p:grpSpPr>
              <a:xfrm>
                <a:off x="781050" y="3936741"/>
                <a:ext cx="444500" cy="444500"/>
                <a:chOff x="781050" y="2032000"/>
                <a:chExt cx="444500" cy="444500"/>
              </a:xfrm>
            </p:grpSpPr>
            <p:sp>
              <p:nvSpPr>
                <p:cNvPr id="27" name="Oval 26">
                  <a:extLst>
                    <a:ext uri="{FF2B5EF4-FFF2-40B4-BE49-F238E27FC236}">
                      <a16:creationId xmlns:a16="http://schemas.microsoft.com/office/drawing/2014/main" id="{4E6718F6-B610-4CD0-B084-6550D0468D65}"/>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D</a:t>
                  </a:r>
                </a:p>
              </p:txBody>
            </p:sp>
            <p:sp>
              <p:nvSpPr>
                <p:cNvPr id="28" name="Oval 27">
                  <a:extLst>
                    <a:ext uri="{FF2B5EF4-FFF2-40B4-BE49-F238E27FC236}">
                      <a16:creationId xmlns:a16="http://schemas.microsoft.com/office/drawing/2014/main" id="{A90B86B6-6631-4E1D-8E51-C66880348F8E}"/>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grpSp>
          <p:nvGrpSpPr>
            <p:cNvPr id="29" name="Group 28">
              <a:extLst>
                <a:ext uri="{FF2B5EF4-FFF2-40B4-BE49-F238E27FC236}">
                  <a16:creationId xmlns:a16="http://schemas.microsoft.com/office/drawing/2014/main" id="{05F822B7-2BB4-4B39-8E36-FEE9C4DB2F89}"/>
                </a:ext>
              </a:extLst>
            </p:cNvPr>
            <p:cNvGrpSpPr/>
            <p:nvPr/>
          </p:nvGrpSpPr>
          <p:grpSpPr>
            <a:xfrm>
              <a:off x="831117" y="4702869"/>
              <a:ext cx="5318126" cy="444500"/>
              <a:chOff x="781050" y="3936741"/>
              <a:chExt cx="5318126" cy="444500"/>
            </a:xfrm>
          </p:grpSpPr>
          <p:sp>
            <p:nvSpPr>
              <p:cNvPr id="30" name="Rectangle 29">
                <a:extLst>
                  <a:ext uri="{FF2B5EF4-FFF2-40B4-BE49-F238E27FC236}">
                    <a16:creationId xmlns:a16="http://schemas.microsoft.com/office/drawing/2014/main" id="{4974681D-8AFA-4844-9CE9-109A402833D0}"/>
                  </a:ext>
                </a:extLst>
              </p:cNvPr>
              <p:cNvSpPr/>
              <p:nvPr/>
            </p:nvSpPr>
            <p:spPr>
              <a:xfrm>
                <a:off x="1284516" y="3974325"/>
                <a:ext cx="4814660" cy="369332"/>
              </a:xfrm>
              <a:prstGeom prst="rect">
                <a:avLst/>
              </a:prstGeom>
            </p:spPr>
            <p:txBody>
              <a:bodyPr wrap="square">
                <a:spAutoFit/>
              </a:bodyPr>
              <a:lstStyle/>
              <a:p>
                <a:pPr>
                  <a:buClr>
                    <a:schemeClr val="bg1"/>
                  </a:buClr>
                </a:pPr>
                <a:r>
                  <a:rPr lang="en-IN" dirty="0">
                    <a:solidFill>
                      <a:schemeClr val="bg1"/>
                    </a:solidFill>
                  </a:rPr>
                  <a:t>Both A and B</a:t>
                </a:r>
              </a:p>
            </p:txBody>
          </p:sp>
          <p:grpSp>
            <p:nvGrpSpPr>
              <p:cNvPr id="31" name="Group 30">
                <a:extLst>
                  <a:ext uri="{FF2B5EF4-FFF2-40B4-BE49-F238E27FC236}">
                    <a16:creationId xmlns:a16="http://schemas.microsoft.com/office/drawing/2014/main" id="{93C33ED6-ECBE-49AF-AA3D-E0356EEA7ED1}"/>
                  </a:ext>
                </a:extLst>
              </p:cNvPr>
              <p:cNvGrpSpPr/>
              <p:nvPr/>
            </p:nvGrpSpPr>
            <p:grpSpPr>
              <a:xfrm>
                <a:off x="781050" y="3936741"/>
                <a:ext cx="444500" cy="444500"/>
                <a:chOff x="781050" y="2032000"/>
                <a:chExt cx="444500" cy="444500"/>
              </a:xfrm>
            </p:grpSpPr>
            <p:sp>
              <p:nvSpPr>
                <p:cNvPr id="32" name="Oval 31">
                  <a:extLst>
                    <a:ext uri="{FF2B5EF4-FFF2-40B4-BE49-F238E27FC236}">
                      <a16:creationId xmlns:a16="http://schemas.microsoft.com/office/drawing/2014/main" id="{7D66F716-1E82-4D28-BA3B-8743ABC12C92}"/>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D</a:t>
                  </a:r>
                </a:p>
              </p:txBody>
            </p:sp>
            <p:sp>
              <p:nvSpPr>
                <p:cNvPr id="33" name="Oval 32">
                  <a:extLst>
                    <a:ext uri="{FF2B5EF4-FFF2-40B4-BE49-F238E27FC236}">
                      <a16:creationId xmlns:a16="http://schemas.microsoft.com/office/drawing/2014/main" id="{FFF9A6A6-8521-40A4-B16B-A5F15E6D5866}"/>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grpSp>
      </p:grpSp>
    </p:spTree>
    <p:extLst>
      <p:ext uri="{BB962C8B-B14F-4D97-AF65-F5344CB8AC3E}">
        <p14:creationId xmlns:p14="http://schemas.microsoft.com/office/powerpoint/2010/main" val="1184899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BCC3F8-4073-4103-94D6-3E8911BCCEED}"/>
              </a:ext>
            </a:extLst>
          </p:cNvPr>
          <p:cNvSpPr>
            <a:spLocks noGrp="1"/>
          </p:cNvSpPr>
          <p:nvPr>
            <p:ph type="title"/>
          </p:nvPr>
        </p:nvSpPr>
        <p:spPr/>
        <p:txBody>
          <a:bodyPr/>
          <a:lstStyle/>
          <a:p>
            <a:r>
              <a:rPr lang="en-US" dirty="0"/>
              <a:t>Meeting and failing public support test – timekeeping and other considerations</a:t>
            </a:r>
          </a:p>
        </p:txBody>
      </p:sp>
      <p:sp>
        <p:nvSpPr>
          <p:cNvPr id="7" name="Content Placeholder 6">
            <a:extLst>
              <a:ext uri="{FF2B5EF4-FFF2-40B4-BE49-F238E27FC236}">
                <a16:creationId xmlns:a16="http://schemas.microsoft.com/office/drawing/2014/main" id="{9FD3B93D-48CE-4153-BAFA-50032153613D}"/>
              </a:ext>
            </a:extLst>
          </p:cNvPr>
          <p:cNvSpPr>
            <a:spLocks noGrp="1"/>
          </p:cNvSpPr>
          <p:nvPr>
            <p:ph idx="1"/>
          </p:nvPr>
        </p:nvSpPr>
        <p:spPr>
          <a:xfrm>
            <a:off x="609918" y="1137920"/>
            <a:ext cx="10978515" cy="5240020"/>
          </a:xfrm>
        </p:spPr>
        <p:txBody>
          <a:bodyPr/>
          <a:lstStyle/>
          <a:p>
            <a:r>
              <a:rPr lang="en-US" dirty="0"/>
              <a:t>The period for determining whether an organization meets either the § 509(a)(1)/</a:t>
            </a:r>
            <a:br>
              <a:rPr lang="en-US" dirty="0"/>
            </a:br>
            <a:r>
              <a:rPr lang="en-US" dirty="0"/>
              <a:t>§ 170(b)(1)(A)(vi) or § 509(a)(2)) public support test is its past five tax years</a:t>
            </a:r>
          </a:p>
          <a:p>
            <a:pPr lvl="1"/>
            <a:r>
              <a:rPr lang="en-US" dirty="0"/>
              <a:t>Starting with its first five tax years; it is deemed to meet the test over its first five years.</a:t>
            </a:r>
          </a:p>
          <a:p>
            <a:pPr lvl="1"/>
            <a:r>
              <a:rPr lang="en-US" dirty="0"/>
              <a:t>Short tax years are included in the applicable five-year period.</a:t>
            </a:r>
          </a:p>
          <a:p>
            <a:r>
              <a:rPr lang="en-US" dirty="0"/>
              <a:t>A publicly supported (both § 509(a)(1)/§ 170(b)(1)(A)(vi) and § 509(a)(2)) organization generally will default to private foundation status if it fails the public support test over a five-year period:</a:t>
            </a:r>
          </a:p>
          <a:p>
            <a:pPr lvl="1"/>
            <a:r>
              <a:rPr lang="en-US" dirty="0"/>
              <a:t>Will be required to file Form 990-PF and pay net investment excise tax under Section 4940 for its first year as a private foundation</a:t>
            </a:r>
          </a:p>
          <a:p>
            <a:pPr lvl="1"/>
            <a:r>
              <a:rPr lang="en-US" dirty="0"/>
              <a:t>It must comply with the other private foundation rules after its first year as a PF</a:t>
            </a:r>
          </a:p>
          <a:p>
            <a:r>
              <a:rPr lang="en-US" dirty="0"/>
              <a:t>One-year grace period</a:t>
            </a:r>
          </a:p>
          <a:p>
            <a:pPr lvl="1"/>
            <a:r>
              <a:rPr lang="en-US" dirty="0"/>
              <a:t>Organizations that meet the public support test over a five-year period are provisionally treated as publicly supported in the tax year following that five-year period.</a:t>
            </a:r>
          </a:p>
          <a:p>
            <a:pPr lvl="1"/>
            <a:r>
              <a:rPr lang="en-US" dirty="0"/>
              <a:t>If an organization that failed the test doesn’t meet public support test in the sixth year, it will be deemed a private foundation for certain purposes effective the beginning of the sixth year, and for other purposes effective the beginning of the seventh year.</a:t>
            </a:r>
          </a:p>
        </p:txBody>
      </p:sp>
    </p:spTree>
    <p:extLst>
      <p:ext uri="{BB962C8B-B14F-4D97-AF65-F5344CB8AC3E}">
        <p14:creationId xmlns:p14="http://schemas.microsoft.com/office/powerpoint/2010/main" val="4245128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Failing public support test considerations — alternatives to publicly supported and private foundation status</a:t>
            </a:r>
            <a:endParaRPr lang="en-GB" dirty="0"/>
          </a:p>
        </p:txBody>
      </p:sp>
      <p:sp>
        <p:nvSpPr>
          <p:cNvPr id="14" name="Content Placeholder 2">
            <a:extLst>
              <a:ext uri="{FF2B5EF4-FFF2-40B4-BE49-F238E27FC236}">
                <a16:creationId xmlns:a16="http://schemas.microsoft.com/office/drawing/2014/main" id="{55191B46-FF16-49E1-A042-635852042025}"/>
              </a:ext>
            </a:extLst>
          </p:cNvPr>
          <p:cNvSpPr>
            <a:spLocks noGrp="1"/>
          </p:cNvSpPr>
          <p:nvPr>
            <p:ph idx="1"/>
          </p:nvPr>
        </p:nvSpPr>
        <p:spPr/>
        <p:txBody>
          <a:bodyPr/>
          <a:lstStyle/>
          <a:p>
            <a:pPr marL="0" indent="0">
              <a:spcAft>
                <a:spcPts val="1200"/>
              </a:spcAft>
              <a:buNone/>
            </a:pPr>
            <a:r>
              <a:rPr lang="en-US" dirty="0"/>
              <a:t>What are the alternatives to becoming a private foundation if a publicly supported organization is about to fail a public support test?</a:t>
            </a:r>
          </a:p>
          <a:p>
            <a:r>
              <a:rPr lang="en-US" dirty="0"/>
              <a:t>Consider qualifying under the 10% facts and circumstances test: </a:t>
            </a:r>
          </a:p>
          <a:p>
            <a:pPr lvl="1"/>
            <a:r>
              <a:rPr lang="en-US" dirty="0"/>
              <a:t>A §509(a)(1)/§170(b)(1)(A)(vi) organization may qualify as a public charity under the 10% facts and circumstances test.</a:t>
            </a:r>
          </a:p>
          <a:p>
            <a:r>
              <a:rPr lang="en-US" dirty="0"/>
              <a:t>Consider whether one or more grants could be classified as unusual:</a:t>
            </a:r>
          </a:p>
          <a:p>
            <a:pPr lvl="1"/>
            <a:r>
              <a:rPr lang="en-US" dirty="0"/>
              <a:t>Unusual grants can be excluded from the numerator and denominator of the public support calculation.</a:t>
            </a:r>
          </a:p>
          <a:p>
            <a:r>
              <a:rPr lang="en-US" dirty="0"/>
              <a:t>Consider whether the organization qualifies as a supporting organization under Section 509(a)(3)</a:t>
            </a:r>
          </a:p>
        </p:txBody>
      </p:sp>
    </p:spTree>
    <p:extLst>
      <p:ext uri="{BB962C8B-B14F-4D97-AF65-F5344CB8AC3E}">
        <p14:creationId xmlns:p14="http://schemas.microsoft.com/office/powerpoint/2010/main" val="973164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4438-1242-454E-9FBB-37A008E45D18}"/>
              </a:ext>
            </a:extLst>
          </p:cNvPr>
          <p:cNvSpPr>
            <a:spLocks noGrp="1"/>
          </p:cNvSpPr>
          <p:nvPr>
            <p:ph type="title"/>
          </p:nvPr>
        </p:nvSpPr>
        <p:spPr/>
        <p:txBody>
          <a:bodyPr/>
          <a:lstStyle/>
          <a:p>
            <a:r>
              <a:rPr lang="en-US" dirty="0"/>
              <a:t>Section 509(a)(1)/Section 170(b)(1)(A)(vi) — 10% facts and circumstances test</a:t>
            </a:r>
          </a:p>
        </p:txBody>
      </p:sp>
      <p:sp>
        <p:nvSpPr>
          <p:cNvPr id="5" name="Content Placeholder 4">
            <a:extLst>
              <a:ext uri="{FF2B5EF4-FFF2-40B4-BE49-F238E27FC236}">
                <a16:creationId xmlns:a16="http://schemas.microsoft.com/office/drawing/2014/main" id="{E102A176-B249-4C4D-87B2-79CCDE3B456B}"/>
              </a:ext>
            </a:extLst>
          </p:cNvPr>
          <p:cNvSpPr>
            <a:spLocks noGrp="1"/>
          </p:cNvSpPr>
          <p:nvPr>
            <p:ph type="body" sz="quarter" idx="10"/>
          </p:nvPr>
        </p:nvSpPr>
        <p:spPr/>
        <p:txBody>
          <a:bodyPr/>
          <a:lstStyle/>
          <a:p>
            <a:r>
              <a:rPr lang="en-US" dirty="0"/>
              <a:t>An organization that is about to fail the one-third public support test may still qualify as a publicly supported charity if it meets the 10% facts and circumstances test by satisfying three requirements:</a:t>
            </a:r>
            <a:endParaRPr lang="en-US" sz="2400" dirty="0"/>
          </a:p>
          <a:p>
            <a:pPr lvl="1">
              <a:buFont typeface="+mj-lt"/>
              <a:buAutoNum type="arabicPeriod"/>
            </a:pPr>
            <a:r>
              <a:rPr lang="en-US" dirty="0"/>
              <a:t>It has a public support percentage of 10% or more over its five prior tax years.</a:t>
            </a:r>
          </a:p>
          <a:p>
            <a:pPr lvl="1">
              <a:buFont typeface="+mj-lt"/>
              <a:buAutoNum type="arabicPeriod"/>
            </a:pPr>
            <a:r>
              <a:rPr lang="en-US" dirty="0"/>
              <a:t>It is organized and operated to attract new and additional public or governmental support on a continuous basis:</a:t>
            </a:r>
          </a:p>
          <a:p>
            <a:pPr lvl="2"/>
            <a:r>
              <a:rPr lang="en-US" dirty="0"/>
              <a:t>Maintains a continuous and bona fide program to solicit funds from the public</a:t>
            </a:r>
          </a:p>
          <a:p>
            <a:pPr marL="1087438" lvl="2" indent="0">
              <a:buNone/>
              <a:tabLst>
                <a:tab pos="356616" algn="l"/>
              </a:tabLst>
            </a:pPr>
            <a:r>
              <a:rPr lang="en-US" dirty="0"/>
              <a:t>And/or</a:t>
            </a:r>
          </a:p>
          <a:p>
            <a:pPr lvl="2"/>
            <a:r>
              <a:rPr lang="en-US" dirty="0"/>
              <a:t>Carries on activities designed to attract support from the public</a:t>
            </a:r>
          </a:p>
          <a:p>
            <a:pPr lvl="1">
              <a:buFont typeface="+mj-lt"/>
              <a:buAutoNum type="arabicPeriod"/>
            </a:pPr>
            <a:r>
              <a:rPr lang="en-US" dirty="0"/>
              <a:t>The facts and circumstances indicate it is a publicly supported organization; for example:</a:t>
            </a:r>
          </a:p>
          <a:p>
            <a:pPr lvl="2"/>
            <a:r>
              <a:rPr lang="en-US" dirty="0"/>
              <a:t>Has a representative governing body</a:t>
            </a:r>
          </a:p>
          <a:p>
            <a:pPr lvl="2"/>
            <a:r>
              <a:rPr lang="en-US" dirty="0"/>
              <a:t>Receives support from a representative number of persons rather than a single family</a:t>
            </a:r>
          </a:p>
          <a:p>
            <a:pPr lvl="2"/>
            <a:r>
              <a:rPr lang="en-US" dirty="0"/>
              <a:t>Provides public facilities or services directly for the benefit of the general public on a continuing basis; public participation in programs or policies</a:t>
            </a:r>
          </a:p>
          <a:p>
            <a:pPr marL="356616" lvl="2"/>
            <a:r>
              <a:rPr lang="en-US" sz="2000" dirty="0"/>
              <a:t>The higher its public support percentage (over 10%), the more the organization will be likely to meet the 10% facts and circumstances test.</a:t>
            </a:r>
          </a:p>
        </p:txBody>
      </p:sp>
    </p:spTree>
    <p:extLst>
      <p:ext uri="{BB962C8B-B14F-4D97-AF65-F5344CB8AC3E}">
        <p14:creationId xmlns:p14="http://schemas.microsoft.com/office/powerpoint/2010/main" val="42783879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8AD752-B265-42EC-B97C-E103AC0562C8}"/>
              </a:ext>
            </a:extLst>
          </p:cNvPr>
          <p:cNvSpPr>
            <a:spLocks noGrp="1"/>
          </p:cNvSpPr>
          <p:nvPr>
            <p:ph type="title"/>
          </p:nvPr>
        </p:nvSpPr>
        <p:spPr/>
        <p:txBody>
          <a:bodyPr/>
          <a:lstStyle/>
          <a:p>
            <a:r>
              <a:rPr lang="en-US" dirty="0"/>
              <a:t>Failing public support test considerations — unusual grants</a:t>
            </a:r>
            <a:br>
              <a:rPr lang="en-GB" dirty="0"/>
            </a:br>
            <a:endParaRPr lang="en-US" dirty="0"/>
          </a:p>
        </p:txBody>
      </p:sp>
      <p:sp>
        <p:nvSpPr>
          <p:cNvPr id="7" name="Content Placeholder 6">
            <a:extLst>
              <a:ext uri="{FF2B5EF4-FFF2-40B4-BE49-F238E27FC236}">
                <a16:creationId xmlns:a16="http://schemas.microsoft.com/office/drawing/2014/main" id="{6FAD3E62-7CBD-48CF-B09E-A714B1E36CD2}"/>
              </a:ext>
            </a:extLst>
          </p:cNvPr>
          <p:cNvSpPr>
            <a:spLocks noGrp="1"/>
          </p:cNvSpPr>
          <p:nvPr>
            <p:ph idx="1"/>
          </p:nvPr>
        </p:nvSpPr>
        <p:spPr/>
        <p:txBody>
          <a:bodyPr/>
          <a:lstStyle/>
          <a:p>
            <a:r>
              <a:rPr lang="en-US" dirty="0"/>
              <a:t>An organization may exclude unusual grants from both the numerator and denominator of the public support calculation (for both §509(a)(2) and §509(a)(1)/§170(b)(1)(A)(vi).</a:t>
            </a:r>
          </a:p>
          <a:p>
            <a:r>
              <a:rPr lang="en-US" dirty="0"/>
              <a:t>Grants generally may be treated as unusual if they are made by disinterested parties and are:</a:t>
            </a:r>
          </a:p>
          <a:p>
            <a:pPr lvl="1"/>
            <a:r>
              <a:rPr lang="en-US" dirty="0"/>
              <a:t>Attracted by reason of the publicly supported nature of the organization</a:t>
            </a:r>
          </a:p>
          <a:p>
            <a:pPr lvl="1"/>
            <a:r>
              <a:rPr lang="en-US" dirty="0"/>
              <a:t>Unusual or unexpected with respect to the amount thereof</a:t>
            </a:r>
          </a:p>
          <a:p>
            <a:pPr lvl="1"/>
            <a:r>
              <a:rPr lang="en-US" dirty="0"/>
              <a:t>Would, by reason of their size, adversely affect the status of the organization as normally being publicly supported</a:t>
            </a:r>
          </a:p>
          <a:p>
            <a:r>
              <a:rPr lang="en-US" dirty="0"/>
              <a:t>Positive factors in determining whether a grant is unusual:</a:t>
            </a:r>
          </a:p>
          <a:p>
            <a:pPr lvl="1"/>
            <a:r>
              <a:rPr lang="en-US" dirty="0"/>
              <a:t>Not from a disqualified person (e.g., substantial contributor, officer, director, person with substantial influence) </a:t>
            </a:r>
          </a:p>
          <a:p>
            <a:pPr lvl="1"/>
            <a:r>
              <a:rPr lang="en-US" dirty="0"/>
              <a:t>Given at death </a:t>
            </a:r>
          </a:p>
          <a:p>
            <a:pPr lvl="1"/>
            <a:r>
              <a:rPr lang="en-US" dirty="0"/>
              <a:t>Organization had previously been able to raise significant funds</a:t>
            </a:r>
          </a:p>
          <a:p>
            <a:pPr lvl="1"/>
            <a:r>
              <a:rPr lang="en-US" dirty="0"/>
              <a:t>Grant is used to support endowments and not current operations</a:t>
            </a:r>
          </a:p>
          <a:p>
            <a:pPr lvl="1"/>
            <a:r>
              <a:rPr lang="en-US" dirty="0"/>
              <a:t>Organization hasn’t previously treated grants as unusual </a:t>
            </a:r>
          </a:p>
          <a:p>
            <a:pPr lvl="1"/>
            <a:r>
              <a:rPr lang="en-US" dirty="0"/>
              <a:t>Donor did not place any material restrictions on grant</a:t>
            </a:r>
          </a:p>
        </p:txBody>
      </p:sp>
    </p:spTree>
    <p:extLst>
      <p:ext uri="{BB962C8B-B14F-4D97-AF65-F5344CB8AC3E}">
        <p14:creationId xmlns:p14="http://schemas.microsoft.com/office/powerpoint/2010/main" val="715041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A Part I Reporting: Self-classification or IRS classification </a:t>
            </a:r>
            <a:br>
              <a:rPr lang="en-US" dirty="0"/>
            </a:br>
            <a:endParaRPr lang="en-GB" dirty="0"/>
          </a:p>
        </p:txBody>
      </p:sp>
      <p:sp>
        <p:nvSpPr>
          <p:cNvPr id="3" name="Content Placeholder 2"/>
          <p:cNvSpPr>
            <a:spLocks noGrp="1"/>
          </p:cNvSpPr>
          <p:nvPr>
            <p:ph idx="1"/>
          </p:nvPr>
        </p:nvSpPr>
        <p:spPr/>
        <p:txBody>
          <a:bodyPr/>
          <a:lstStyle/>
          <a:p>
            <a:r>
              <a:rPr lang="en-US" dirty="0"/>
              <a:t>An exempt organization may report a different public charity status on the Form 990 Schedule A, Part I than the one stated on its IRS determination letter in the IRS Business Master File (BMF):</a:t>
            </a:r>
          </a:p>
          <a:p>
            <a:pPr lvl="1"/>
            <a:r>
              <a:rPr lang="en-US" dirty="0"/>
              <a:t>For example, it may report § 509(a)(3) supporting organization status (if it qualifies for such) rather than the § 509(a)(1)/§ 170(b)(1)(A)(vi) status listed on the IRS BMF and in the organization’s tax-exempt determination letter from the IRS.</a:t>
            </a:r>
          </a:p>
          <a:p>
            <a:pPr lvl="1"/>
            <a:r>
              <a:rPr lang="en-US" dirty="0"/>
              <a:t>If organization qualifies for more than one public charity status, it may (but is not required to) explain how it does so on Schedule A, Part VI.</a:t>
            </a:r>
          </a:p>
          <a:p>
            <a:endParaRPr lang="en-US" dirty="0"/>
          </a:p>
          <a:p>
            <a:r>
              <a:rPr lang="en-US" dirty="0"/>
              <a:t>The IRS will not update the organization’s public charity status in the BMF unless the exempt organization files a Form 8940 request for reclassification of foundation status.</a:t>
            </a:r>
          </a:p>
        </p:txBody>
      </p:sp>
    </p:spTree>
    <p:extLst>
      <p:ext uri="{BB962C8B-B14F-4D97-AF65-F5344CB8AC3E}">
        <p14:creationId xmlns:p14="http://schemas.microsoft.com/office/powerpoint/2010/main" val="151114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6E4ABA-EDF0-438A-AB97-36A80E6A3B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Section 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860400"/>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IRS update</a:t>
            </a:r>
            <a:endParaRPr lang="en-GB" dirty="0"/>
          </a:p>
        </p:txBody>
      </p:sp>
      <p:grpSp>
        <p:nvGrpSpPr>
          <p:cNvPr id="11" name="Group 4">
            <a:extLst>
              <a:ext uri="{FF2B5EF4-FFF2-40B4-BE49-F238E27FC236}">
                <a16:creationId xmlns:a16="http://schemas.microsoft.com/office/drawing/2014/main" id="{BA0271C1-D79C-40E1-8980-B290E91DD169}"/>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15A77442-EF3F-42C0-8D81-56E57E3C968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F0C11902-7274-405D-A754-CDE7D3028CA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B021E8D-D630-4DD9-83F4-BACE97E71E1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4845FC48-9E9A-41E2-A585-6E3751460658}"/>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5</a:t>
            </a:fld>
            <a:endParaRPr dirty="0"/>
          </a:p>
        </p:txBody>
      </p:sp>
      <p:sp>
        <p:nvSpPr>
          <p:cNvPr id="16" name="Rectangle 15">
            <a:extLst>
              <a:ext uri="{FF2B5EF4-FFF2-40B4-BE49-F238E27FC236}">
                <a16:creationId xmlns:a16="http://schemas.microsoft.com/office/drawing/2014/main" id="{60A2471C-74F0-4001-AB80-2D7E8A07ADDE}"/>
              </a:ext>
            </a:extLst>
          </p:cNvPr>
          <p:cNvSpPr/>
          <p:nvPr/>
        </p:nvSpPr>
        <p:spPr>
          <a:xfrm>
            <a:off x="4564621" y="6536050"/>
            <a:ext cx="3069110" cy="123111"/>
          </a:xfrm>
          <a:prstGeom prst="rect">
            <a:avLst/>
          </a:prstGeom>
        </p:spPr>
        <p:txBody>
          <a:bodyPr wrap="none" tIns="0" rIns="0" bIns="0">
            <a:spAutoFit/>
          </a:bodyPr>
          <a:lstStyle/>
          <a:p>
            <a:pPr algn="ctr"/>
            <a:r>
              <a:rPr lang="en-IN" sz="800" dirty="0">
                <a:solidFill>
                  <a:schemeClr val="bg1"/>
                </a:solidFill>
              </a:rPr>
              <a:t>EY exempt organization tax services future tax leaders program</a:t>
            </a:r>
            <a:endParaRPr lang="en-US" sz="800" dirty="0">
              <a:solidFill>
                <a:schemeClr val="bg1"/>
              </a:solidFill>
            </a:endParaRPr>
          </a:p>
        </p:txBody>
      </p:sp>
    </p:spTree>
    <p:extLst>
      <p:ext uri="{BB962C8B-B14F-4D97-AF65-F5344CB8AC3E}">
        <p14:creationId xmlns:p14="http://schemas.microsoft.com/office/powerpoint/2010/main" val="874107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F751-F5FD-4640-B5A5-55CEAB7EC6C3}"/>
              </a:ext>
            </a:extLst>
          </p:cNvPr>
          <p:cNvSpPr>
            <a:spLocks noGrp="1"/>
          </p:cNvSpPr>
          <p:nvPr>
            <p:ph type="title"/>
          </p:nvPr>
        </p:nvSpPr>
        <p:spPr/>
        <p:txBody>
          <a:bodyPr/>
          <a:lstStyle/>
          <a:p>
            <a:r>
              <a:rPr lang="en-US" dirty="0"/>
              <a:t>Tax Alerts from the past year related to </a:t>
            </a:r>
            <a:r>
              <a:rPr lang="en-US"/>
              <a:t>IRS developments:</a:t>
            </a:r>
            <a:endParaRPr lang="en-US" dirty="0"/>
          </a:p>
        </p:txBody>
      </p:sp>
      <p:sp>
        <p:nvSpPr>
          <p:cNvPr id="3" name="Text Placeholder 2">
            <a:extLst>
              <a:ext uri="{FF2B5EF4-FFF2-40B4-BE49-F238E27FC236}">
                <a16:creationId xmlns:a16="http://schemas.microsoft.com/office/drawing/2014/main" id="{1693F001-391D-4AE1-893B-469CA7959017}"/>
              </a:ext>
            </a:extLst>
          </p:cNvPr>
          <p:cNvSpPr>
            <a:spLocks noGrp="1"/>
          </p:cNvSpPr>
          <p:nvPr>
            <p:ph type="body" sz="quarter" idx="10"/>
          </p:nvPr>
        </p:nvSpPr>
        <p:spPr>
          <a:xfrm>
            <a:off x="607695" y="1143726"/>
            <a:ext cx="10980738" cy="4756150"/>
          </a:xfrm>
        </p:spPr>
        <p:txBody>
          <a:bodyPr/>
          <a:lstStyle/>
          <a:p>
            <a:r>
              <a:rPr lang="en-US" dirty="0"/>
              <a:t>Mayo Clinic opinion Alert</a:t>
            </a:r>
          </a:p>
          <a:p>
            <a:pPr lvl="1"/>
            <a:r>
              <a:rPr lang="en-US" dirty="0">
                <a:solidFill>
                  <a:schemeClr val="tx2"/>
                </a:solidFill>
                <a:hlinkClick r:id="rId2">
                  <a:extLst>
                    <a:ext uri="{A12FA001-AC4F-418D-AE19-62706E023703}">
                      <ahyp:hlinkClr xmlns:ahyp="http://schemas.microsoft.com/office/drawing/2018/hyperlinkcolor" val="tx"/>
                    </a:ext>
                  </a:extLst>
                </a:hlinkClick>
              </a:rPr>
              <a:t>https://taxnews.ey.com/news/2022-1801</a:t>
            </a:r>
            <a:r>
              <a:rPr lang="en-US" dirty="0">
                <a:solidFill>
                  <a:schemeClr val="tx2"/>
                </a:solidFill>
              </a:rPr>
              <a:t> </a:t>
            </a:r>
          </a:p>
          <a:p>
            <a:r>
              <a:rPr lang="en-US" dirty="0"/>
              <a:t>IRS TE/GE publishes three new Technical Guides on self-dealing taxes, taxable expenditure excise taxes and religious entities</a:t>
            </a:r>
          </a:p>
          <a:p>
            <a:pPr lvl="1"/>
            <a:r>
              <a:rPr lang="en-US" dirty="0">
                <a:solidFill>
                  <a:schemeClr val="tx2"/>
                </a:solidFill>
                <a:hlinkClick r:id="rId3">
                  <a:extLst>
                    <a:ext uri="{A12FA001-AC4F-418D-AE19-62706E023703}">
                      <ahyp:hlinkClr xmlns:ahyp="http://schemas.microsoft.com/office/drawing/2018/hyperlinkcolor" val="tx"/>
                    </a:ext>
                  </a:extLst>
                </a:hlinkClick>
              </a:rPr>
              <a:t>https://taxnews.ey.com/news/2022-0451</a:t>
            </a:r>
            <a:endParaRPr lang="en-US" dirty="0">
              <a:solidFill>
                <a:schemeClr val="tx2"/>
              </a:solidFill>
            </a:endParaRPr>
          </a:p>
          <a:p>
            <a:r>
              <a:rPr lang="en-US" dirty="0"/>
              <a:t>Two new reports analyze 2019 community benefits of tax-exempt hospitals, federal revenue forgone due to tax exemption</a:t>
            </a:r>
          </a:p>
          <a:p>
            <a:pPr lvl="1"/>
            <a:r>
              <a:rPr lang="en-US" dirty="0">
                <a:solidFill>
                  <a:schemeClr val="tx2"/>
                </a:solidFill>
                <a:hlinkClick r:id="rId4">
                  <a:extLst>
                    <a:ext uri="{A12FA001-AC4F-418D-AE19-62706E023703}">
                      <ahyp:hlinkClr xmlns:ahyp="http://schemas.microsoft.com/office/drawing/2018/hyperlinkcolor" val="tx"/>
                    </a:ext>
                  </a:extLst>
                </a:hlinkClick>
              </a:rPr>
              <a:t>https://taxnews.ey.com/news/2022-0900</a:t>
            </a:r>
            <a:r>
              <a:rPr lang="en-US" dirty="0">
                <a:solidFill>
                  <a:schemeClr val="tx2"/>
                </a:solidFill>
              </a:rPr>
              <a:t> </a:t>
            </a:r>
          </a:p>
          <a:p>
            <a:endParaRPr lang="en-US" dirty="0">
              <a:solidFill>
                <a:schemeClr val="tx2"/>
              </a:solidFill>
            </a:endParaRPr>
          </a:p>
        </p:txBody>
      </p:sp>
    </p:spTree>
    <p:extLst>
      <p:ext uri="{BB962C8B-B14F-4D97-AF65-F5344CB8AC3E}">
        <p14:creationId xmlns:p14="http://schemas.microsoft.com/office/powerpoint/2010/main" val="634087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D81FDF-3BEB-420C-8D0A-9F397B9A39A8}"/>
              </a:ext>
            </a:extLst>
          </p:cNvPr>
          <p:cNvSpPr txBox="1">
            <a:spLocks/>
          </p:cNvSpPr>
          <p:nvPr/>
        </p:nvSpPr>
        <p:spPr>
          <a:xfrm>
            <a:off x="8316051" y="563952"/>
            <a:ext cx="3309810" cy="3231654"/>
          </a:xfrm>
          <a:prstGeom prst="rect">
            <a:avLst/>
          </a:prstGeom>
          <a:noFill/>
        </p:spPr>
        <p:txBody>
          <a:bodyPr wrap="square" lIns="0" tIns="0" rIns="0" bIns="0" rtlCol="0" anchor="t">
            <a:spAutoFit/>
          </a:bodyPr>
          <a:lstStyle/>
          <a:p>
            <a:pPr lvl="0">
              <a:spcAft>
                <a:spcPts val="1200"/>
              </a:spcAft>
              <a:buClr>
                <a:srgbClr val="FFD200"/>
              </a:buClr>
              <a:buSzPct val="70000"/>
              <a:defRPr/>
            </a:pPr>
            <a:r>
              <a:rPr lang="en-IN" sz="800" kern="0" dirty="0">
                <a:solidFill>
                  <a:srgbClr val="FFFFFF"/>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spcAft>
                <a:spcPts val="1200"/>
              </a:spcAft>
              <a:buClr>
                <a:srgbClr val="FFD200"/>
              </a:buClr>
              <a:buSzPct val="70000"/>
              <a:defRPr/>
            </a:pPr>
            <a:r>
              <a:rPr lang="en-IN" sz="800" kern="0" dirty="0">
                <a:solidFill>
                  <a:srgbClr val="FFFFFF"/>
                </a:solidFill>
              </a:rPr>
              <a:t>Ernst &amp; Young LLP is a client-serving member firm of Ernst &amp; Young Global Limited operating in the US.</a:t>
            </a:r>
            <a:endParaRPr lang="en-US" sz="800" dirty="0"/>
          </a:p>
          <a:p>
            <a:pPr>
              <a:spcAft>
                <a:spcPts val="1200"/>
              </a:spcAft>
              <a:buClr>
                <a:srgbClr val="FFD200"/>
              </a:buClr>
              <a:buSzPct val="70000"/>
              <a:defRPr/>
            </a:pPr>
            <a:r>
              <a:rPr lang="en-IN" sz="800" kern="0" dirty="0">
                <a:solidFill>
                  <a:srgbClr val="FFFFFF"/>
                </a:solidFill>
              </a:rPr>
              <a:t>© 2023 Ernst &amp; Young LLP.</a:t>
            </a:r>
            <a:br>
              <a:rPr lang="en-IN" sz="800" kern="0" dirty="0">
                <a:solidFill>
                  <a:srgbClr val="FFFFFF"/>
                </a:solidFill>
              </a:rPr>
            </a:br>
            <a:r>
              <a:rPr lang="en-IN" sz="800" kern="0" dirty="0">
                <a:solidFill>
                  <a:srgbClr val="FFFFFF"/>
                </a:solidFill>
              </a:rPr>
              <a:t>All Rights Reserved.</a:t>
            </a:r>
          </a:p>
          <a:p>
            <a:pPr>
              <a:spcAft>
                <a:spcPts val="1200"/>
              </a:spcAft>
              <a:buClr>
                <a:srgbClr val="FFD200"/>
              </a:buClr>
              <a:buSzPct val="70000"/>
              <a:defRPr/>
            </a:pPr>
            <a:r>
              <a:rPr lang="en-IN" sz="800" kern="0" dirty="0">
                <a:solidFill>
                  <a:srgbClr val="FFFFFF"/>
                </a:solidFill>
              </a:rPr>
              <a:t>US SCORE no. 1847-231US</a:t>
            </a:r>
            <a:br>
              <a:rPr lang="en-IN" sz="800" kern="0" dirty="0">
                <a:solidFill>
                  <a:srgbClr val="FFFFFF"/>
                </a:solidFill>
              </a:rPr>
            </a:br>
            <a:r>
              <a:rPr lang="en-IN" sz="800" kern="0" dirty="0">
                <a:solidFill>
                  <a:srgbClr val="FFFFFF"/>
                </a:solidFill>
              </a:rPr>
              <a:t>CSG no. 2302-4190710 </a:t>
            </a:r>
            <a:br>
              <a:rPr lang="en-IN" sz="800" kern="0" dirty="0">
                <a:solidFill>
                  <a:srgbClr val="FFFFFF"/>
                </a:solidFill>
              </a:rPr>
            </a:br>
            <a:r>
              <a:rPr lang="en-IN" sz="800" kern="0" dirty="0">
                <a:solidFill>
                  <a:srgbClr val="FFFFFF"/>
                </a:solidFill>
              </a:rPr>
              <a:t>ED None</a:t>
            </a:r>
          </a:p>
          <a:p>
            <a:pPr lvl="0">
              <a:spcAft>
                <a:spcPts val="1200"/>
              </a:spcAft>
              <a:buClr>
                <a:srgbClr val="FFD200"/>
              </a:buClr>
              <a:buSzPct val="70000"/>
              <a:defRPr/>
            </a:pPr>
            <a:r>
              <a:rPr lang="en-IN"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endParaRPr lang="en-US" sz="700" kern="0" dirty="0">
              <a:solidFill>
                <a:srgbClr val="FFFFFF"/>
              </a:solidFill>
            </a:endParaRPr>
          </a:p>
          <a:p>
            <a:pPr lvl="0">
              <a:spcAft>
                <a:spcPts val="1200"/>
              </a:spcAft>
              <a:buClr>
                <a:srgbClr val="FFD200"/>
              </a:buClr>
              <a:buSzPct val="70000"/>
              <a:defRPr/>
            </a:pPr>
            <a:r>
              <a:rPr lang="en-IN" sz="1100" kern="0" dirty="0">
                <a:solidFill>
                  <a:srgbClr val="FFFFFF"/>
                </a:solidFill>
                <a:latin typeface="EYInterstate" panose="02000503020000020004" pitchFamily="2" charset="0"/>
              </a:rPr>
              <a:t>ey.com</a:t>
            </a:r>
          </a:p>
        </p:txBody>
      </p:sp>
      <p:sp>
        <p:nvSpPr>
          <p:cNvPr id="5" name="TextBox 4">
            <a:extLst>
              <a:ext uri="{FF2B5EF4-FFF2-40B4-BE49-F238E27FC236}">
                <a16:creationId xmlns:a16="http://schemas.microsoft.com/office/drawing/2014/main" id="{1B04EA4D-3B3F-4509-8C42-A23F9529A0DC}"/>
              </a:ext>
            </a:extLst>
          </p:cNvPr>
          <p:cNvSpPr txBox="1">
            <a:spLocks/>
          </p:cNvSpPr>
          <p:nvPr/>
        </p:nvSpPr>
        <p:spPr>
          <a:xfrm>
            <a:off x="617762" y="563952"/>
            <a:ext cx="3205138" cy="2508379"/>
          </a:xfrm>
          <a:prstGeom prst="rect">
            <a:avLst/>
          </a:prstGeom>
          <a:noFill/>
        </p:spPr>
        <p:txBody>
          <a:bodyPr wrap="square" lIns="0" tIns="0" rIns="0" bIns="0" rtlCol="0" anchor="t">
            <a:spAutoFit/>
          </a:bodyPr>
          <a:lstStyle/>
          <a:p>
            <a:pPr lvl="0">
              <a:spcAft>
                <a:spcPts val="12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lvl="0">
              <a:spcAft>
                <a:spcPts val="1200"/>
              </a:spcAft>
              <a:buClr>
                <a:srgbClr val="FFD200"/>
              </a:buClr>
              <a:buSzPct val="70000"/>
              <a:defRPr/>
            </a:pPr>
            <a:r>
              <a:rPr lang="en-IN" sz="1100" kern="0" dirty="0">
                <a:solidFill>
                  <a:srgbClr val="FFFFFF"/>
                </a:solidFill>
                <a:latin typeface="EYInterstate" panose="02000503020000020004" pitchFamily="2" charset="0"/>
              </a:rPr>
              <a:t>EY exists to build a better working world, helping create long-term value for clients, people and society and build trust in the capital markets.</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Enabled by data and technology, diverse EY teams in over 150 countries provide trust through assurance and help clients grow, transform and operate.</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Working across assurance, consulting, law, strategy, tax and transactions, EY teams ask better questions to find new answers for the complex issues facing our world today.</a:t>
            </a:r>
          </a:p>
        </p:txBody>
      </p:sp>
    </p:spTree>
    <p:extLst>
      <p:ext uri="{BB962C8B-B14F-4D97-AF65-F5344CB8AC3E}">
        <p14:creationId xmlns:p14="http://schemas.microsoft.com/office/powerpoint/2010/main" val="21508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5B9D458-B246-43E2-9C39-CB5A865CEE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C5B9D458-B246-43E2-9C39-CB5A865CEE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D4E4035-2EC9-454F-82C1-D940DE6269D7}"/>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92BDB3D1-C5CD-4B02-8F84-6377EF070883}"/>
              </a:ext>
            </a:extLst>
          </p:cNvPr>
          <p:cNvSpPr>
            <a:spLocks noGrp="1"/>
          </p:cNvSpPr>
          <p:nvPr>
            <p:ph type="title"/>
          </p:nvPr>
        </p:nvSpPr>
        <p:spPr/>
        <p:txBody>
          <a:bodyPr/>
          <a:lstStyle/>
          <a:p>
            <a:r>
              <a:rPr lang="en-US" dirty="0"/>
              <a:t>IRS Tax Exempt and Government Entities Division</a:t>
            </a:r>
          </a:p>
        </p:txBody>
      </p:sp>
      <p:sp>
        <p:nvSpPr>
          <p:cNvPr id="3" name="Content Placeholder 2">
            <a:extLst>
              <a:ext uri="{FF2B5EF4-FFF2-40B4-BE49-F238E27FC236}">
                <a16:creationId xmlns:a16="http://schemas.microsoft.com/office/drawing/2014/main" id="{EA58DBFF-A1B0-4B13-AB79-96A303E7E7EF}"/>
              </a:ext>
            </a:extLst>
          </p:cNvPr>
          <p:cNvSpPr>
            <a:spLocks noGrp="1"/>
          </p:cNvSpPr>
          <p:nvPr>
            <p:ph type="body" sz="quarter" idx="10"/>
          </p:nvPr>
        </p:nvSpPr>
        <p:spPr>
          <a:xfrm>
            <a:off x="609600" y="1137920"/>
            <a:ext cx="4991100" cy="4756150"/>
          </a:xfrm>
        </p:spPr>
        <p:txBody>
          <a:bodyPr/>
          <a:lstStyle/>
          <a:p>
            <a:r>
              <a:rPr lang="en-US" dirty="0"/>
              <a:t>Employee plans</a:t>
            </a:r>
          </a:p>
          <a:p>
            <a:r>
              <a:rPr lang="en-US" dirty="0"/>
              <a:t>Exempt Organizations and Government Entities (EO/GE):</a:t>
            </a:r>
          </a:p>
          <a:p>
            <a:pPr lvl="1"/>
            <a:r>
              <a:rPr lang="en-US" dirty="0"/>
              <a:t>Federal, state and local governments</a:t>
            </a:r>
          </a:p>
          <a:p>
            <a:pPr lvl="1"/>
            <a:r>
              <a:rPr lang="en-US" dirty="0"/>
              <a:t>Indian tribal governments</a:t>
            </a:r>
          </a:p>
          <a:p>
            <a:pPr lvl="1"/>
            <a:r>
              <a:rPr lang="en-US" dirty="0"/>
              <a:t>Tax-exempt bonds	</a:t>
            </a:r>
          </a:p>
          <a:p>
            <a:pPr lvl="1"/>
            <a:r>
              <a:rPr lang="en-US" dirty="0"/>
              <a:t>Exempt organizations:</a:t>
            </a:r>
          </a:p>
          <a:p>
            <a:pPr lvl="2"/>
            <a:r>
              <a:rPr lang="en-US" dirty="0"/>
              <a:t>Rulings and Agreements</a:t>
            </a:r>
          </a:p>
          <a:p>
            <a:pPr lvl="2"/>
            <a:r>
              <a:rPr lang="en-US" dirty="0"/>
              <a:t>Examinations</a:t>
            </a:r>
          </a:p>
          <a:p>
            <a:pPr lvl="3"/>
            <a:endParaRPr lang="en-US" dirty="0"/>
          </a:p>
          <a:p>
            <a:pPr lvl="1"/>
            <a:endParaRPr lang="en-US" dirty="0"/>
          </a:p>
        </p:txBody>
      </p:sp>
      <p:pic>
        <p:nvPicPr>
          <p:cNvPr id="8" name="Picture 7">
            <a:extLst>
              <a:ext uri="{FF2B5EF4-FFF2-40B4-BE49-F238E27FC236}">
                <a16:creationId xmlns:a16="http://schemas.microsoft.com/office/drawing/2014/main" id="{2A4F2288-BC4E-4FF8-905E-44309178BC19}"/>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r="25982"/>
          <a:stretch/>
        </p:blipFill>
        <p:spPr>
          <a:xfrm>
            <a:off x="6102351" y="1133475"/>
            <a:ext cx="5514974" cy="4967288"/>
          </a:xfrm>
          <a:prstGeom prst="rect">
            <a:avLst/>
          </a:prstGeom>
        </p:spPr>
      </p:pic>
    </p:spTree>
    <p:extLst>
      <p:ext uri="{BB962C8B-B14F-4D97-AF65-F5344CB8AC3E}">
        <p14:creationId xmlns:p14="http://schemas.microsoft.com/office/powerpoint/2010/main" val="47392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FEA1DC-45CC-4719-A6AF-7C92CD3839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F2FEA1DC-45CC-4719-A6AF-7C92CD3839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D5F03-5D66-4DE9-A7A7-29DE48C30BE1}"/>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FC441FA7-1879-4B42-9CB1-A5B66AA7B47D}"/>
              </a:ext>
            </a:extLst>
          </p:cNvPr>
          <p:cNvSpPr>
            <a:spLocks noGrp="1"/>
          </p:cNvSpPr>
          <p:nvPr>
            <p:ph type="title"/>
          </p:nvPr>
        </p:nvSpPr>
        <p:spPr/>
        <p:txBody>
          <a:bodyPr/>
          <a:lstStyle/>
          <a:p>
            <a:r>
              <a:rPr lang="en-US" dirty="0"/>
              <a:t>IRS TE/GE’s FY 2022 accomplishments letter</a:t>
            </a:r>
            <a:br>
              <a:rPr lang="en-US" dirty="0"/>
            </a:br>
            <a:r>
              <a:rPr lang="en-US" sz="1800" dirty="0"/>
              <a:t>EO accomplishments</a:t>
            </a:r>
          </a:p>
        </p:txBody>
      </p:sp>
      <p:sp>
        <p:nvSpPr>
          <p:cNvPr id="16" name="Content Placeholder 2">
            <a:extLst>
              <a:ext uri="{FF2B5EF4-FFF2-40B4-BE49-F238E27FC236}">
                <a16:creationId xmlns:a16="http://schemas.microsoft.com/office/drawing/2014/main" id="{3207FC01-1C81-4E87-AF26-532AF38A89C2}"/>
              </a:ext>
            </a:extLst>
          </p:cNvPr>
          <p:cNvSpPr>
            <a:spLocks noGrp="1"/>
          </p:cNvSpPr>
          <p:nvPr>
            <p:ph type="body" sz="quarter" idx="10"/>
          </p:nvPr>
        </p:nvSpPr>
        <p:spPr/>
        <p:txBody>
          <a:bodyPr/>
          <a:lstStyle/>
          <a:p>
            <a:r>
              <a:rPr lang="en-US" dirty="0"/>
              <a:t>New leadership team:</a:t>
            </a:r>
          </a:p>
          <a:p>
            <a:pPr lvl="1"/>
            <a:r>
              <a:rPr lang="en-US" dirty="0"/>
              <a:t>Longtime Commissioner Sunita Lough retired, and Edward Killen took over the role (October 2022)</a:t>
            </a:r>
          </a:p>
          <a:p>
            <a:r>
              <a:rPr lang="en-US" dirty="0"/>
              <a:t>501(r) reviews of tax-exempt hospitals:</a:t>
            </a:r>
          </a:p>
          <a:p>
            <a:pPr lvl="1"/>
            <a:r>
              <a:rPr lang="en-US" dirty="0"/>
              <a:t>1,260 conducted in fiscal year 2022</a:t>
            </a:r>
          </a:p>
          <a:p>
            <a:pPr lvl="1"/>
            <a:r>
              <a:rPr lang="en-US" dirty="0"/>
              <a:t>67 hospitals referred for exam</a:t>
            </a:r>
          </a:p>
          <a:p>
            <a:pPr lvl="1"/>
            <a:r>
              <a:rPr lang="en-US" dirty="0"/>
              <a:t>Most common issues included: </a:t>
            </a:r>
          </a:p>
          <a:p>
            <a:pPr lvl="2"/>
            <a:r>
              <a:rPr lang="en-US" dirty="0"/>
              <a:t>Lack of community health needs assessment — 501(r)(3)</a:t>
            </a:r>
          </a:p>
          <a:p>
            <a:pPr lvl="2"/>
            <a:r>
              <a:rPr lang="en-US" dirty="0"/>
              <a:t>Financial assistance policies — 501(r)(4)</a:t>
            </a:r>
          </a:p>
          <a:p>
            <a:r>
              <a:rPr lang="en-US" dirty="0"/>
              <a:t>TE/GE sector snapshot — tax-exempt organizations:</a:t>
            </a:r>
          </a:p>
          <a:p>
            <a:pPr lvl="1"/>
            <a:r>
              <a:rPr lang="en-US" dirty="0"/>
              <a:t>Employ almost 29% of the American workforce</a:t>
            </a:r>
          </a:p>
          <a:p>
            <a:pPr lvl="1"/>
            <a:r>
              <a:rPr lang="en-US" dirty="0"/>
              <a:t>Control nearly $53 trillion in assets</a:t>
            </a:r>
          </a:p>
          <a:p>
            <a:pPr lvl="1"/>
            <a:r>
              <a:rPr lang="en-US" dirty="0"/>
              <a:t>Account for about 26% of nearly $1.5 trillion in federal tax ”expenditures” (revenue losses from tax exemption and related provisions)</a:t>
            </a:r>
          </a:p>
          <a:p>
            <a:pPr lvl="1"/>
            <a:endParaRPr lang="en-US" dirty="0"/>
          </a:p>
        </p:txBody>
      </p:sp>
    </p:spTree>
    <p:extLst>
      <p:ext uri="{BB962C8B-B14F-4D97-AF65-F5344CB8AC3E}">
        <p14:creationId xmlns:p14="http://schemas.microsoft.com/office/powerpoint/2010/main" val="234706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FEA1DC-45CC-4719-A6AF-7C92CD3839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F2FEA1DC-45CC-4719-A6AF-7C92CD3839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D5F03-5D66-4DE9-A7A7-29DE48C30BE1}"/>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FC441FA7-1879-4B42-9CB1-A5B66AA7B47D}"/>
              </a:ext>
            </a:extLst>
          </p:cNvPr>
          <p:cNvSpPr>
            <a:spLocks noGrp="1"/>
          </p:cNvSpPr>
          <p:nvPr>
            <p:ph type="title"/>
          </p:nvPr>
        </p:nvSpPr>
        <p:spPr/>
        <p:txBody>
          <a:bodyPr/>
          <a:lstStyle/>
          <a:p>
            <a:r>
              <a:rPr lang="en-US" dirty="0"/>
              <a:t>IRS TE/GE’s FY 2022 accomplishments letter</a:t>
            </a:r>
            <a:br>
              <a:rPr lang="en-US" dirty="0"/>
            </a:br>
            <a:r>
              <a:rPr lang="en-US" sz="1800" dirty="0"/>
              <a:t>EO accomplishments</a:t>
            </a:r>
          </a:p>
        </p:txBody>
      </p:sp>
      <p:sp>
        <p:nvSpPr>
          <p:cNvPr id="3" name="Content Placeholder 2">
            <a:extLst>
              <a:ext uri="{FF2B5EF4-FFF2-40B4-BE49-F238E27FC236}">
                <a16:creationId xmlns:a16="http://schemas.microsoft.com/office/drawing/2014/main" id="{76A35F3E-0D16-435C-A9C5-68B8919E19B8}"/>
              </a:ext>
            </a:extLst>
          </p:cNvPr>
          <p:cNvSpPr>
            <a:spLocks noGrp="1"/>
          </p:cNvSpPr>
          <p:nvPr>
            <p:ph type="body" sz="quarter" idx="10"/>
          </p:nvPr>
        </p:nvSpPr>
        <p:spPr/>
        <p:txBody>
          <a:bodyPr numCol="2" spcCol="182880"/>
          <a:lstStyle/>
          <a:p>
            <a:r>
              <a:rPr lang="en-US" dirty="0"/>
              <a:t>Started 3,009 examinations:</a:t>
            </a:r>
          </a:p>
          <a:p>
            <a:pPr lvl="1"/>
            <a:r>
              <a:rPr lang="en-US" dirty="0"/>
              <a:t>711 data driven</a:t>
            </a:r>
          </a:p>
          <a:p>
            <a:pPr lvl="1"/>
            <a:r>
              <a:rPr lang="en-US" dirty="0"/>
              <a:t>2,091 referrals, claims and other casework</a:t>
            </a:r>
          </a:p>
          <a:p>
            <a:pPr lvl="1"/>
            <a:r>
              <a:rPr lang="en-US" dirty="0"/>
              <a:t>207 compliance strategies</a:t>
            </a:r>
          </a:p>
          <a:p>
            <a:r>
              <a:rPr lang="en-US" dirty="0"/>
              <a:t>Completed examinations of 3,425 filings:</a:t>
            </a:r>
          </a:p>
          <a:p>
            <a:pPr lvl="1"/>
            <a:r>
              <a:rPr lang="en-US" dirty="0"/>
              <a:t>938 data-driven</a:t>
            </a:r>
          </a:p>
          <a:p>
            <a:pPr lvl="1"/>
            <a:r>
              <a:rPr lang="en-US" dirty="0"/>
              <a:t>2,012 referrals, claims and other casework</a:t>
            </a:r>
          </a:p>
          <a:p>
            <a:pPr lvl="1"/>
            <a:r>
              <a:rPr lang="en-US" dirty="0"/>
              <a:t>475 compliance strategies</a:t>
            </a:r>
          </a:p>
          <a:p>
            <a:pPr lvl="1"/>
            <a:r>
              <a:rPr lang="en-US" dirty="0"/>
              <a:t>Most prominent issues: employment taxes, operational requirements and self-dealing</a:t>
            </a:r>
          </a:p>
          <a:p>
            <a:endParaRPr lang="en-US" dirty="0"/>
          </a:p>
          <a:p>
            <a:endParaRPr lang="en-US" dirty="0"/>
          </a:p>
          <a:p>
            <a:endParaRPr lang="en-US" dirty="0"/>
          </a:p>
          <a:p>
            <a:endParaRPr lang="en-US" dirty="0"/>
          </a:p>
          <a:p>
            <a:endParaRPr lang="en-US" dirty="0"/>
          </a:p>
          <a:p>
            <a:r>
              <a:rPr lang="en-US" dirty="0"/>
              <a:t>Received over 100,000 determination applications:</a:t>
            </a:r>
          </a:p>
          <a:p>
            <a:pPr lvl="1"/>
            <a:r>
              <a:rPr lang="en-US" dirty="0"/>
              <a:t>Nearly 80,000 Forms 1023-EZ</a:t>
            </a:r>
          </a:p>
          <a:p>
            <a:pPr lvl="1"/>
            <a:r>
              <a:rPr lang="en-US" dirty="0"/>
              <a:t>Closed 136,708 applications</a:t>
            </a:r>
          </a:p>
          <a:p>
            <a:pPr lvl="1"/>
            <a:r>
              <a:rPr lang="en-US" dirty="0"/>
              <a:t>119,926 approvals/113,850 approvals for 501(c)(3) status</a:t>
            </a:r>
          </a:p>
          <a:p>
            <a:r>
              <a:rPr lang="en-US" dirty="0"/>
              <a:t>Continued compliance checks with focus on:</a:t>
            </a:r>
          </a:p>
          <a:p>
            <a:pPr lvl="1"/>
            <a:r>
              <a:rPr lang="en-US" dirty="0"/>
              <a:t>Hospital organizations filing Form 990-T with expenses materially exceeding gross income</a:t>
            </a:r>
          </a:p>
          <a:p>
            <a:pPr lvl="1"/>
            <a:r>
              <a:rPr lang="en-US" dirty="0"/>
              <a:t>For-profit successors, private benefit and inurement and 501(c)(7) entities</a:t>
            </a:r>
          </a:p>
          <a:p>
            <a:r>
              <a:rPr lang="en-US" dirty="0"/>
              <a:t>Slight decrease in TE/GE employees, for total of 1,513: </a:t>
            </a:r>
          </a:p>
          <a:p>
            <a:pPr lvl="1"/>
            <a:r>
              <a:rPr lang="en-US" dirty="0"/>
              <a:t>About 530 employees in Exempt Organizations</a:t>
            </a:r>
          </a:p>
        </p:txBody>
      </p:sp>
    </p:spTree>
    <p:extLst>
      <p:ext uri="{BB962C8B-B14F-4D97-AF65-F5344CB8AC3E}">
        <p14:creationId xmlns:p14="http://schemas.microsoft.com/office/powerpoint/2010/main" val="341077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AFN9jvYJ_u1iiFf7VW.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AFN9jvYJ_u1iiFf7VW.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FN9jvYJ_u1iiFf7VW.B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9mPdh0oKx4uv0W9Am3.h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HK2DNGDCSmnYHkC5PodP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Xs1.rZoy4BZCYnL6SCML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Za8rSqPA6IfN7RX7f5w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y0uhts293JJnj6SsDakZ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29.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by0uhts293JJnj6SsDak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by0uhts293JJnj6SsDakZ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38.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43.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TR6_FOx4YoGyt7axPDGt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by0uhts293JJnj6SsDakZ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5puWe70TpdU6KOO8UPy9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54.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y0uhts293JJnj6SsDakZ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61.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69.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74.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qUirgbgDgJI6ob7JaHEuA"/>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9" ma:contentTypeDescription="Create a new document." ma:contentTypeScope="" ma:versionID="3bff702b9022da88843a68aec20da986">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8b1ce1b0833d0cbaf50bf6a6e70c7f96"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842440-E387-4B6D-A6F4-CE8B6CAF8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D5A750-CB08-4FF8-BC41-C943B8BBE53D}">
  <ds:schemaRefs>
    <ds:schemaRef ds:uri="http://purl.org/dc/elements/1.1/"/>
    <ds:schemaRef ds:uri="http://schemas.microsoft.com/office/2006/metadata/properties"/>
    <ds:schemaRef ds:uri="90733cdf-cfc3-4e10-9282-5371a18e563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D9192DC-30D4-4F55-A9A5-9C3680BB8E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7538</Words>
  <Application>Microsoft Office PowerPoint</Application>
  <PresentationFormat>Custom</PresentationFormat>
  <Paragraphs>649</Paragraphs>
  <Slides>61</Slides>
  <Notes>38</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EY dark background</vt:lpstr>
      <vt:lpstr>EY light background</vt:lpstr>
      <vt:lpstr>Future tax leaders Form 990 and IRS updates    </vt:lpstr>
      <vt:lpstr>Disclaimer</vt:lpstr>
      <vt:lpstr>Presenters</vt:lpstr>
      <vt:lpstr>Objectives</vt:lpstr>
      <vt:lpstr>Agenda</vt:lpstr>
      <vt:lpstr>Section divider over two lines or three lines</vt:lpstr>
      <vt:lpstr>IRS Tax Exempt and Government Entities Division</vt:lpstr>
      <vt:lpstr>IRS TE/GE’s FY 2022 accomplishments letter EO accomplishments</vt:lpstr>
      <vt:lpstr>IRS TE/GE’s FY 2022 accomplishments letter EO accomplishments</vt:lpstr>
      <vt:lpstr>IRS TE/GE’s FY 2021 accomplishments letter EO accomplishments</vt:lpstr>
      <vt:lpstr>IRS Exempt Organizations update  From IRS Exempt Organizations and Government Entities (EO/GE) Director Robert Malone, October 24, 2022</vt:lpstr>
      <vt:lpstr>IRS Exempt Organizations update  From IRS Exempt Organizations and Government Entities (EO/GE) Director Robert Malone, October 24, 2022</vt:lpstr>
      <vt:lpstr>IRS TE/GE compliance strategies </vt:lpstr>
      <vt:lpstr>IRS TE/GE data-driven approaches</vt:lpstr>
      <vt:lpstr>IRS TE/GE referrals, claims and casework  </vt:lpstr>
      <vt:lpstr>IRS TE/GE compliance checks </vt:lpstr>
      <vt:lpstr>Items to note from FY23 TE/GE program letter</vt:lpstr>
      <vt:lpstr>IRS TE/GE compliance programs and priorities</vt:lpstr>
      <vt:lpstr>Polling question 1</vt:lpstr>
      <vt:lpstr>Section divider over two lines or three lines</vt:lpstr>
      <vt:lpstr>Electronic filing requirements </vt:lpstr>
      <vt:lpstr>IRS processing challenges</vt:lpstr>
      <vt:lpstr>Electronic payments</vt:lpstr>
      <vt:lpstr>Public access to searchable Form 990 data</vt:lpstr>
      <vt:lpstr>Form 990-related interactions with the IRS</vt:lpstr>
      <vt:lpstr>Polling question 2</vt:lpstr>
      <vt:lpstr>Section divider over two lines or three lines</vt:lpstr>
      <vt:lpstr>2022 Form 990 instructions changes</vt:lpstr>
      <vt:lpstr>2022 Form 990</vt:lpstr>
      <vt:lpstr>Polling question 3</vt:lpstr>
      <vt:lpstr>Section divider over two lines or three lines</vt:lpstr>
      <vt:lpstr>Form 990-T and 512(a)(6)</vt:lpstr>
      <vt:lpstr>2022 Form 990-T reminders and form change </vt:lpstr>
      <vt:lpstr>2022 Form 990-T instructions changes (draft) </vt:lpstr>
      <vt:lpstr>2022 Form 990-T page 2 Net operating losses</vt:lpstr>
      <vt:lpstr>2022 Form 990-T, Schedule A</vt:lpstr>
      <vt:lpstr>Polling question 4</vt:lpstr>
      <vt:lpstr>Section divider over two lines or three lines</vt:lpstr>
      <vt:lpstr>Form 4720 in general</vt:lpstr>
      <vt:lpstr>2022 updates and areas of focus</vt:lpstr>
      <vt:lpstr>2022 Form 4720 changes to form and instructions</vt:lpstr>
      <vt:lpstr>Polling question 5</vt:lpstr>
      <vt:lpstr>Section divider over two lines or three lines</vt:lpstr>
      <vt:lpstr>IRS Form 990, Schedule H instructions — 2022 changes</vt:lpstr>
      <vt:lpstr>IRS community benefit reports to Congress</vt:lpstr>
      <vt:lpstr>IRS report to Congress on community benefit (2020)</vt:lpstr>
      <vt:lpstr>Government Accountability Office community benefit report </vt:lpstr>
      <vt:lpstr>Polling question 6</vt:lpstr>
      <vt:lpstr>Section divider over two lines or three lines</vt:lpstr>
      <vt:lpstr>Classifications</vt:lpstr>
      <vt:lpstr>Public support tests: Section 509(a)(1)/Section 170(b)(1)(A)(vi) and Section 509(a)(2) </vt:lpstr>
      <vt:lpstr>Schedule A reporting</vt:lpstr>
      <vt:lpstr>Schedule A reporting</vt:lpstr>
      <vt:lpstr>Polling question 7 </vt:lpstr>
      <vt:lpstr>Meeting and failing public support test – timekeeping and other considerations</vt:lpstr>
      <vt:lpstr>Failing public support test considerations — alternatives to publicly supported and private foundation status</vt:lpstr>
      <vt:lpstr>Section 509(a)(1)/Section 170(b)(1)(A)(vi) — 10% facts and circumstances test</vt:lpstr>
      <vt:lpstr>Failing public support test considerations — unusual grants </vt:lpstr>
      <vt:lpstr>Schedule A Part I Reporting: Self-classification or IRS classification  </vt:lpstr>
      <vt:lpstr>Tax Alerts from the past year related to IRS developments: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tax leaders Form 990 and IRS updates    </dc:title>
  <dc:creator/>
  <cp:keywords/>
  <cp:lastModifiedBy/>
  <cp:revision>2</cp:revision>
  <dcterms:created xsi:type="dcterms:W3CDTF">2016-03-16T05:57:48Z</dcterms:created>
  <dcterms:modified xsi:type="dcterms:W3CDTF">2023-03-09T13:08:15Z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2023-02-22T03:47:28Z</vt:filetime>
  </property>
</Properties>
</file>